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notesMasterIdLst>
    <p:notesMasterId r:id="rId22"/>
  </p:notesMasterIdLst>
  <p:sldIdLst>
    <p:sldId id="320" r:id="rId2"/>
    <p:sldId id="326" r:id="rId3"/>
    <p:sldId id="406" r:id="rId4"/>
    <p:sldId id="409" r:id="rId5"/>
    <p:sldId id="424" r:id="rId6"/>
    <p:sldId id="410" r:id="rId7"/>
    <p:sldId id="425" r:id="rId8"/>
    <p:sldId id="411" r:id="rId9"/>
    <p:sldId id="412" r:id="rId10"/>
    <p:sldId id="413" r:id="rId11"/>
    <p:sldId id="415" r:id="rId12"/>
    <p:sldId id="416" r:id="rId13"/>
    <p:sldId id="417" r:id="rId14"/>
    <p:sldId id="414" r:id="rId15"/>
    <p:sldId id="418" r:id="rId16"/>
    <p:sldId id="419" r:id="rId17"/>
    <p:sldId id="421" r:id="rId18"/>
    <p:sldId id="422" r:id="rId19"/>
    <p:sldId id="405" r:id="rId20"/>
    <p:sldId id="426" r:id="rId21"/>
  </p:sldIdLst>
  <p:sldSz cx="12192000" cy="6858000"/>
  <p:notesSz cx="6858000" cy="9144000"/>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787">
          <p15:clr>
            <a:srgbClr val="A4A3A4"/>
          </p15:clr>
        </p15:guide>
        <p15:guide id="2" orient="horz" pos="4876">
          <p15:clr>
            <a:srgbClr val="A4A3A4"/>
          </p15:clr>
        </p15:guide>
        <p15:guide id="3" orient="horz" pos="1368">
          <p15:clr>
            <a:srgbClr val="A4A3A4"/>
          </p15:clr>
        </p15:guide>
        <p15:guide id="4" orient="horz" pos="280">
          <p15:clr>
            <a:srgbClr val="A4A3A4"/>
          </p15:clr>
        </p15:guide>
        <p15:guide id="5" orient="horz" pos="5480">
          <p15:clr>
            <a:srgbClr val="A4A3A4"/>
          </p15:clr>
        </p15:guide>
        <p15:guide id="6" orient="horz" pos="2668">
          <p15:clr>
            <a:srgbClr val="A4A3A4"/>
          </p15:clr>
        </p15:guide>
        <p15:guide id="7" orient="horz" pos="3908">
          <p15:clr>
            <a:srgbClr val="A4A3A4"/>
          </p15:clr>
        </p15:guide>
        <p15:guide id="8" orient="horz" pos="2840">
          <p15:clr>
            <a:srgbClr val="A4A3A4"/>
          </p15:clr>
        </p15:guide>
        <p15:guide id="9" pos="644">
          <p15:clr>
            <a:srgbClr val="A4A3A4"/>
          </p15:clr>
        </p15:guide>
        <p15:guide id="10" pos="9596">
          <p15:clr>
            <a:srgbClr val="A4A3A4"/>
          </p15:clr>
        </p15:guide>
        <p15:guide id="11" pos="5120">
          <p15:clr>
            <a:srgbClr val="A4A3A4"/>
          </p15:clr>
        </p15:guide>
        <p15:guide id="12" pos="483">
          <p15:clr>
            <a:srgbClr val="A4A3A4"/>
          </p15:clr>
        </p15:guide>
        <p15:guide id="13" pos="7196">
          <p15:clr>
            <a:srgbClr val="A4A3A4"/>
          </p15:clr>
        </p15:guide>
        <p15:guide id="14"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D700"/>
    <a:srgbClr val="F0B728"/>
    <a:srgbClr val="FFD8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192" autoAdjust="0"/>
  </p:normalViewPr>
  <p:slideViewPr>
    <p:cSldViewPr snapToGrid="0">
      <p:cViewPr varScale="1">
        <p:scale>
          <a:sx n="100" d="100"/>
          <a:sy n="100" d="100"/>
        </p:scale>
        <p:origin x="798" y="78"/>
      </p:cViewPr>
      <p:guideLst>
        <p:guide orient="horz" pos="3787"/>
        <p:guide orient="horz" pos="4876"/>
        <p:guide orient="horz" pos="1368"/>
        <p:guide orient="horz" pos="280"/>
        <p:guide orient="horz" pos="5480"/>
        <p:guide orient="horz" pos="2668"/>
        <p:guide orient="horz" pos="3908"/>
        <p:guide orient="horz" pos="2840"/>
        <p:guide pos="644"/>
        <p:guide pos="9596"/>
        <p:guide pos="5120"/>
        <p:guide pos="483"/>
        <p:guide pos="7196"/>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3E2B41-95A9-4509-8212-53EADA769F82}" type="doc">
      <dgm:prSet loTypeId="urn:microsoft.com/office/officeart/2005/8/layout/process5" loCatId="process" qsTypeId="urn:microsoft.com/office/officeart/2005/8/quickstyle/3d3" qsCatId="3D" csTypeId="urn:microsoft.com/office/officeart/2005/8/colors/accent6_2" csCatId="accent6" phldr="1"/>
      <dgm:spPr/>
      <dgm:t>
        <a:bodyPr/>
        <a:lstStyle/>
        <a:p>
          <a:endParaRPr lang="zh-CN" altLang="en-US"/>
        </a:p>
      </dgm:t>
    </dgm:pt>
    <dgm:pt modelId="{B232F95B-6AFB-4E15-98BD-2F501F7656A7}">
      <dgm:prSet phldrT="[文本]" custT="1"/>
      <dgm:spPr/>
      <dgm:t>
        <a:bodyPr/>
        <a:lstStyle/>
        <a:p>
          <a:r>
            <a:rPr lang="zh-CN" altLang="en-US" sz="2800" dirty="0" smtClean="0"/>
            <a:t>将图像数据转换为样本矩阵</a:t>
          </a:r>
          <a:endParaRPr lang="zh-CN" altLang="en-US" sz="2800" dirty="0">
            <a:solidFill>
              <a:srgbClr val="FFD700"/>
            </a:solidFill>
            <a:latin typeface="Times New Roman" pitchFamily="18" charset="0"/>
            <a:cs typeface="Times New Roman" pitchFamily="18" charset="0"/>
          </a:endParaRPr>
        </a:p>
      </dgm:t>
    </dgm:pt>
    <dgm:pt modelId="{B8BCBA79-C8AE-4C75-9DE4-22ACD092C7D0}" type="parTrans" cxnId="{8CC3E34E-3A89-4814-B150-347716F5AE40}">
      <dgm:prSet/>
      <dgm:spPr/>
      <dgm:t>
        <a:bodyPr/>
        <a:lstStyle/>
        <a:p>
          <a:endParaRPr lang="zh-CN" altLang="en-US"/>
        </a:p>
      </dgm:t>
    </dgm:pt>
    <dgm:pt modelId="{24F8FEAF-A72C-4652-84A7-DC4CAB80B978}" type="sibTrans" cxnId="{8CC3E34E-3A89-4814-B150-347716F5AE40}">
      <dgm:prSet/>
      <dgm:spPr/>
      <dgm:t>
        <a:bodyPr/>
        <a:lstStyle/>
        <a:p>
          <a:endParaRPr lang="zh-CN" altLang="en-US"/>
        </a:p>
      </dgm:t>
    </dgm:pt>
    <dgm:pt modelId="{4A784541-739C-47B2-A742-492AEB10082A}">
      <dgm:prSet phldrT="[文本]" custT="1"/>
      <dgm:spPr/>
      <dgm:t>
        <a:bodyPr/>
        <a:lstStyle/>
        <a:p>
          <a:r>
            <a:rPr lang="zh-CN" altLang="en-US" sz="2800" dirty="0" smtClean="0"/>
            <a:t>对样本矩阵进行主成分分析</a:t>
          </a:r>
          <a:endParaRPr lang="zh-CN" altLang="en-US" sz="2800" dirty="0">
            <a:solidFill>
              <a:srgbClr val="FFD700"/>
            </a:solidFill>
            <a:latin typeface="Times New Roman" pitchFamily="18" charset="0"/>
            <a:cs typeface="Times New Roman" pitchFamily="18" charset="0"/>
          </a:endParaRPr>
        </a:p>
      </dgm:t>
    </dgm:pt>
    <dgm:pt modelId="{497862C0-EF7E-4320-998B-BBC1D367CAA5}" type="parTrans" cxnId="{EAB1E349-130D-4C63-B0FF-C64FB6276DA4}">
      <dgm:prSet/>
      <dgm:spPr/>
      <dgm:t>
        <a:bodyPr/>
        <a:lstStyle/>
        <a:p>
          <a:endParaRPr lang="zh-CN" altLang="en-US"/>
        </a:p>
      </dgm:t>
    </dgm:pt>
    <dgm:pt modelId="{C84640F9-70A6-4883-835C-277CD8208409}" type="sibTrans" cxnId="{EAB1E349-130D-4C63-B0FF-C64FB6276DA4}">
      <dgm:prSet/>
      <dgm:spPr/>
      <dgm:t>
        <a:bodyPr/>
        <a:lstStyle/>
        <a:p>
          <a:endParaRPr lang="zh-CN" altLang="en-US"/>
        </a:p>
      </dgm:t>
    </dgm:pt>
    <dgm:pt modelId="{C06CA555-598B-43E5-8DBB-1AD1CFF91BB7}">
      <dgm:prSet phldrT="[文本]" custT="1"/>
      <dgm:spPr/>
      <dgm:t>
        <a:bodyPr/>
        <a:lstStyle/>
        <a:p>
          <a:r>
            <a:rPr lang="zh-CN" altLang="zh-CN" sz="2400" dirty="0" smtClean="0"/>
            <a:t>保存系数矩阵</a:t>
          </a:r>
          <a:r>
            <a:rPr lang="en-US" altLang="zh-CN" sz="2400" dirty="0" smtClean="0"/>
            <a:t>T</a:t>
          </a:r>
          <a:r>
            <a:rPr lang="zh-CN" altLang="zh-CN" sz="2400" dirty="0" smtClean="0"/>
            <a:t>和得分矩阵</a:t>
          </a:r>
          <a:r>
            <a:rPr lang="en-US" altLang="zh-CN" sz="2400" dirty="0" smtClean="0"/>
            <a:t>SCORE</a:t>
          </a:r>
          <a:endParaRPr lang="zh-CN" altLang="en-US" sz="2400" dirty="0" smtClean="0">
            <a:solidFill>
              <a:srgbClr val="FFD700"/>
            </a:solidFill>
            <a:latin typeface="Times New Roman" pitchFamily="18" charset="0"/>
            <a:cs typeface="Times New Roman" pitchFamily="18" charset="0"/>
          </a:endParaRPr>
        </a:p>
      </dgm:t>
    </dgm:pt>
    <dgm:pt modelId="{BB2B2913-9C40-48CC-8729-63FC248EFAC9}" type="parTrans" cxnId="{BFD25A45-9752-4708-971A-94FC87DA5A61}">
      <dgm:prSet/>
      <dgm:spPr/>
      <dgm:t>
        <a:bodyPr/>
        <a:lstStyle/>
        <a:p>
          <a:endParaRPr lang="zh-CN" altLang="en-US"/>
        </a:p>
      </dgm:t>
    </dgm:pt>
    <dgm:pt modelId="{4249744E-C0B4-42A8-8423-611FBEFF3B5A}" type="sibTrans" cxnId="{BFD25A45-9752-4708-971A-94FC87DA5A61}">
      <dgm:prSet/>
      <dgm:spPr>
        <a:solidFill>
          <a:srgbClr val="92D050"/>
        </a:solidFill>
      </dgm:spPr>
      <dgm:t>
        <a:bodyPr/>
        <a:lstStyle/>
        <a:p>
          <a:endParaRPr lang="zh-CN" altLang="en-US"/>
        </a:p>
      </dgm:t>
    </dgm:pt>
    <dgm:pt modelId="{BAB57DA5-3BD6-467E-A4E3-8DE23A0CA7A5}">
      <dgm:prSet phldrT="[文本]" custT="1"/>
      <dgm:spPr/>
      <dgm:t>
        <a:bodyPr/>
        <a:lstStyle/>
        <a:p>
          <a:r>
            <a:rPr lang="zh-CN" altLang="en-US" sz="2800" dirty="0" smtClean="0"/>
            <a:t>图像数据存储或传输</a:t>
          </a:r>
          <a:endParaRPr lang="zh-CN" altLang="en-US" sz="2800" dirty="0">
            <a:solidFill>
              <a:srgbClr val="FFD700"/>
            </a:solidFill>
            <a:latin typeface="Times New Roman" pitchFamily="18" charset="0"/>
            <a:cs typeface="Times New Roman" pitchFamily="18" charset="0"/>
          </a:endParaRPr>
        </a:p>
      </dgm:t>
    </dgm:pt>
    <dgm:pt modelId="{29C21840-E894-4B4E-94B8-67F95BEBF82F}" type="parTrans" cxnId="{763D4F50-F5E3-412B-B0F9-F74D2DFCE7C8}">
      <dgm:prSet/>
      <dgm:spPr/>
      <dgm:t>
        <a:bodyPr/>
        <a:lstStyle/>
        <a:p>
          <a:endParaRPr lang="zh-CN" altLang="en-US"/>
        </a:p>
      </dgm:t>
    </dgm:pt>
    <dgm:pt modelId="{B3B01B9B-BC2D-49FA-ADE1-3AE7968251CC}" type="sibTrans" cxnId="{763D4F50-F5E3-412B-B0F9-F74D2DFCE7C8}">
      <dgm:prSet/>
      <dgm:spPr>
        <a:solidFill>
          <a:srgbClr val="92D050"/>
        </a:solidFill>
      </dgm:spPr>
      <dgm:t>
        <a:bodyPr/>
        <a:lstStyle/>
        <a:p>
          <a:endParaRPr lang="zh-CN" altLang="en-US"/>
        </a:p>
      </dgm:t>
    </dgm:pt>
    <dgm:pt modelId="{96F0C44F-4025-41F3-8085-91614F6212A1}">
      <dgm:prSet phldrT="[文本]" custT="1"/>
      <dgm:spPr/>
      <dgm:t>
        <a:bodyPr/>
        <a:lstStyle/>
        <a:p>
          <a:r>
            <a:rPr lang="zh-CN" altLang="en-US" sz="2400" dirty="0" smtClean="0"/>
            <a:t>根据</a:t>
          </a:r>
          <a:r>
            <a:rPr lang="en-US" altLang="zh-CN" sz="2400" dirty="0" smtClean="0"/>
            <a:t>T</a:t>
          </a:r>
          <a:r>
            <a:rPr lang="zh-CN" altLang="en-US" sz="2400" dirty="0" smtClean="0"/>
            <a:t>与</a:t>
          </a:r>
          <a:r>
            <a:rPr lang="en-US" altLang="zh-CN" sz="2400" dirty="0" smtClean="0"/>
            <a:t>SCORE</a:t>
          </a:r>
          <a:r>
            <a:rPr lang="zh-CN" altLang="en-US" sz="2400" dirty="0" smtClean="0"/>
            <a:t>重构图像数据</a:t>
          </a:r>
          <a:r>
            <a:rPr lang="en-US" altLang="zh-CN" sz="2400" dirty="0" smtClean="0"/>
            <a:t>X=SCORE*T’</a:t>
          </a:r>
          <a:endParaRPr lang="zh-CN" altLang="en-US" sz="2400" b="0" dirty="0">
            <a:solidFill>
              <a:srgbClr val="FFD700"/>
            </a:solidFill>
            <a:latin typeface="Times New Roman" pitchFamily="18" charset="0"/>
            <a:cs typeface="Times New Roman" pitchFamily="18" charset="0"/>
          </a:endParaRPr>
        </a:p>
      </dgm:t>
    </dgm:pt>
    <dgm:pt modelId="{0AC4F41F-1032-48DD-9D83-2E4333687D55}" type="parTrans" cxnId="{78B90211-66CA-4867-9042-2BD48979626C}">
      <dgm:prSet/>
      <dgm:spPr/>
      <dgm:t>
        <a:bodyPr/>
        <a:lstStyle/>
        <a:p>
          <a:endParaRPr lang="zh-CN" altLang="en-US"/>
        </a:p>
      </dgm:t>
    </dgm:pt>
    <dgm:pt modelId="{87902F23-8E15-4A81-A380-7411C4BFBC2B}" type="sibTrans" cxnId="{78B90211-66CA-4867-9042-2BD48979626C}">
      <dgm:prSet/>
      <dgm:spPr/>
      <dgm:t>
        <a:bodyPr/>
        <a:lstStyle/>
        <a:p>
          <a:endParaRPr lang="zh-CN" altLang="en-US"/>
        </a:p>
      </dgm:t>
    </dgm:pt>
    <dgm:pt modelId="{F16F284A-D4CF-4405-BC9B-EDF99627AD62}">
      <dgm:prSet custT="1"/>
      <dgm:spPr/>
      <dgm:t>
        <a:bodyPr/>
        <a:lstStyle/>
        <a:p>
          <a:r>
            <a:rPr lang="zh-CN" altLang="en-US" sz="2400" dirty="0" smtClean="0"/>
            <a:t>对图像进行后续处理</a:t>
          </a:r>
          <a:endParaRPr lang="zh-CN" altLang="en-US" sz="2400" dirty="0"/>
        </a:p>
      </dgm:t>
    </dgm:pt>
    <dgm:pt modelId="{0CB7F903-0317-44C5-B37A-842BF3B50115}" type="parTrans" cxnId="{55127B14-C8C8-4B33-A52F-5EE7C8160077}">
      <dgm:prSet/>
      <dgm:spPr/>
      <dgm:t>
        <a:bodyPr/>
        <a:lstStyle/>
        <a:p>
          <a:endParaRPr lang="zh-CN" altLang="en-US"/>
        </a:p>
      </dgm:t>
    </dgm:pt>
    <dgm:pt modelId="{7AA95AB4-C6D2-4B2A-8C2A-03DC59DBB192}" type="sibTrans" cxnId="{55127B14-C8C8-4B33-A52F-5EE7C8160077}">
      <dgm:prSet/>
      <dgm:spPr>
        <a:solidFill>
          <a:srgbClr val="92D050"/>
        </a:solidFill>
      </dgm:spPr>
      <dgm:t>
        <a:bodyPr/>
        <a:lstStyle/>
        <a:p>
          <a:endParaRPr lang="zh-CN" altLang="en-US"/>
        </a:p>
      </dgm:t>
    </dgm:pt>
    <dgm:pt modelId="{BDFE19CC-A668-43BE-B4C1-0C84745E9434}" type="pres">
      <dgm:prSet presAssocID="{CC3E2B41-95A9-4509-8212-53EADA769F82}" presName="diagram" presStyleCnt="0">
        <dgm:presLayoutVars>
          <dgm:dir/>
          <dgm:resizeHandles val="exact"/>
        </dgm:presLayoutVars>
      </dgm:prSet>
      <dgm:spPr/>
      <dgm:t>
        <a:bodyPr/>
        <a:lstStyle/>
        <a:p>
          <a:endParaRPr lang="zh-CN" altLang="en-US"/>
        </a:p>
      </dgm:t>
    </dgm:pt>
    <dgm:pt modelId="{97376EBF-18C7-44B6-A4CD-139E1833C306}" type="pres">
      <dgm:prSet presAssocID="{B232F95B-6AFB-4E15-98BD-2F501F7656A7}" presName="node" presStyleLbl="node1" presStyleIdx="0" presStyleCnt="6" custLinFactNeighborX="-19117">
        <dgm:presLayoutVars>
          <dgm:bulletEnabled val="1"/>
        </dgm:presLayoutVars>
      </dgm:prSet>
      <dgm:spPr/>
      <dgm:t>
        <a:bodyPr/>
        <a:lstStyle/>
        <a:p>
          <a:endParaRPr lang="zh-CN" altLang="en-US"/>
        </a:p>
      </dgm:t>
    </dgm:pt>
    <dgm:pt modelId="{7DD0C405-6F05-441E-A8FA-F134CB3A175A}" type="pres">
      <dgm:prSet presAssocID="{24F8FEAF-A72C-4652-84A7-DC4CAB80B978}" presName="sibTrans" presStyleLbl="sibTrans2D1" presStyleIdx="0" presStyleCnt="5"/>
      <dgm:spPr/>
      <dgm:t>
        <a:bodyPr/>
        <a:lstStyle/>
        <a:p>
          <a:endParaRPr lang="zh-CN" altLang="en-US"/>
        </a:p>
      </dgm:t>
    </dgm:pt>
    <dgm:pt modelId="{6754E2A7-6E47-4D36-A08C-0F34329186AC}" type="pres">
      <dgm:prSet presAssocID="{24F8FEAF-A72C-4652-84A7-DC4CAB80B978}" presName="connectorText" presStyleLbl="sibTrans2D1" presStyleIdx="0" presStyleCnt="5"/>
      <dgm:spPr/>
      <dgm:t>
        <a:bodyPr/>
        <a:lstStyle/>
        <a:p>
          <a:endParaRPr lang="zh-CN" altLang="en-US"/>
        </a:p>
      </dgm:t>
    </dgm:pt>
    <dgm:pt modelId="{D52727EA-E7A5-4076-8C56-B5F006407DB1}" type="pres">
      <dgm:prSet presAssocID="{4A784541-739C-47B2-A742-492AEB10082A}" presName="node" presStyleLbl="node1" presStyleIdx="1" presStyleCnt="6">
        <dgm:presLayoutVars>
          <dgm:bulletEnabled val="1"/>
        </dgm:presLayoutVars>
      </dgm:prSet>
      <dgm:spPr/>
      <dgm:t>
        <a:bodyPr/>
        <a:lstStyle/>
        <a:p>
          <a:endParaRPr lang="zh-CN" altLang="en-US"/>
        </a:p>
      </dgm:t>
    </dgm:pt>
    <dgm:pt modelId="{6882E9CA-7DC4-44F3-B50E-EC43DD1CF34B}" type="pres">
      <dgm:prSet presAssocID="{C84640F9-70A6-4883-835C-277CD8208409}" presName="sibTrans" presStyleLbl="sibTrans2D1" presStyleIdx="1" presStyleCnt="5"/>
      <dgm:spPr/>
      <dgm:t>
        <a:bodyPr/>
        <a:lstStyle/>
        <a:p>
          <a:endParaRPr lang="zh-CN" altLang="en-US"/>
        </a:p>
      </dgm:t>
    </dgm:pt>
    <dgm:pt modelId="{EE544DE9-CD67-460A-AB3D-CDEC3B11D3C0}" type="pres">
      <dgm:prSet presAssocID="{C84640F9-70A6-4883-835C-277CD8208409}" presName="connectorText" presStyleLbl="sibTrans2D1" presStyleIdx="1" presStyleCnt="5"/>
      <dgm:spPr/>
      <dgm:t>
        <a:bodyPr/>
        <a:lstStyle/>
        <a:p>
          <a:endParaRPr lang="zh-CN" altLang="en-US"/>
        </a:p>
      </dgm:t>
    </dgm:pt>
    <dgm:pt modelId="{825CDB2A-86AF-4289-A1F8-EAF82D1EE07A}" type="pres">
      <dgm:prSet presAssocID="{C06CA555-598B-43E5-8DBB-1AD1CFF91BB7}" presName="node" presStyleLbl="node1" presStyleIdx="2" presStyleCnt="6">
        <dgm:presLayoutVars>
          <dgm:bulletEnabled val="1"/>
        </dgm:presLayoutVars>
      </dgm:prSet>
      <dgm:spPr/>
      <dgm:t>
        <a:bodyPr/>
        <a:lstStyle/>
        <a:p>
          <a:endParaRPr lang="zh-CN" altLang="en-US"/>
        </a:p>
      </dgm:t>
    </dgm:pt>
    <dgm:pt modelId="{2935209F-62BE-4F1A-87E3-0AA9D3016B0D}" type="pres">
      <dgm:prSet presAssocID="{4249744E-C0B4-42A8-8423-611FBEFF3B5A}" presName="sibTrans" presStyleLbl="sibTrans2D1" presStyleIdx="2" presStyleCnt="5"/>
      <dgm:spPr/>
      <dgm:t>
        <a:bodyPr/>
        <a:lstStyle/>
        <a:p>
          <a:endParaRPr lang="zh-CN" altLang="en-US"/>
        </a:p>
      </dgm:t>
    </dgm:pt>
    <dgm:pt modelId="{5FD3E3E1-AD83-40D4-89E3-283217E888B0}" type="pres">
      <dgm:prSet presAssocID="{4249744E-C0B4-42A8-8423-611FBEFF3B5A}" presName="connectorText" presStyleLbl="sibTrans2D1" presStyleIdx="2" presStyleCnt="5"/>
      <dgm:spPr/>
      <dgm:t>
        <a:bodyPr/>
        <a:lstStyle/>
        <a:p>
          <a:endParaRPr lang="zh-CN" altLang="en-US"/>
        </a:p>
      </dgm:t>
    </dgm:pt>
    <dgm:pt modelId="{AE55FE36-8F5F-4DDF-BB65-C361466BA9C6}" type="pres">
      <dgm:prSet presAssocID="{BAB57DA5-3BD6-467E-A4E3-8DE23A0CA7A5}" presName="node" presStyleLbl="node1" presStyleIdx="3" presStyleCnt="6">
        <dgm:presLayoutVars>
          <dgm:bulletEnabled val="1"/>
        </dgm:presLayoutVars>
      </dgm:prSet>
      <dgm:spPr/>
      <dgm:t>
        <a:bodyPr/>
        <a:lstStyle/>
        <a:p>
          <a:endParaRPr lang="zh-CN" altLang="en-US"/>
        </a:p>
      </dgm:t>
    </dgm:pt>
    <dgm:pt modelId="{4F10059F-3920-4F3B-A748-F4EF46E1BA96}" type="pres">
      <dgm:prSet presAssocID="{B3B01B9B-BC2D-49FA-ADE1-3AE7968251CC}" presName="sibTrans" presStyleLbl="sibTrans2D1" presStyleIdx="3" presStyleCnt="5"/>
      <dgm:spPr/>
      <dgm:t>
        <a:bodyPr/>
        <a:lstStyle/>
        <a:p>
          <a:endParaRPr lang="zh-CN" altLang="en-US"/>
        </a:p>
      </dgm:t>
    </dgm:pt>
    <dgm:pt modelId="{A3205985-6475-44AF-AB6A-D0D9D31CAC37}" type="pres">
      <dgm:prSet presAssocID="{B3B01B9B-BC2D-49FA-ADE1-3AE7968251CC}" presName="connectorText" presStyleLbl="sibTrans2D1" presStyleIdx="3" presStyleCnt="5"/>
      <dgm:spPr/>
      <dgm:t>
        <a:bodyPr/>
        <a:lstStyle/>
        <a:p>
          <a:endParaRPr lang="zh-CN" altLang="en-US"/>
        </a:p>
      </dgm:t>
    </dgm:pt>
    <dgm:pt modelId="{0323033F-A0EA-4E8B-89EF-FEF3475305AC}" type="pres">
      <dgm:prSet presAssocID="{96F0C44F-4025-41F3-8085-91614F6212A1}" presName="node" presStyleLbl="node1" presStyleIdx="4" presStyleCnt="6">
        <dgm:presLayoutVars>
          <dgm:bulletEnabled val="1"/>
        </dgm:presLayoutVars>
      </dgm:prSet>
      <dgm:spPr/>
      <dgm:t>
        <a:bodyPr/>
        <a:lstStyle/>
        <a:p>
          <a:endParaRPr lang="zh-CN" altLang="en-US"/>
        </a:p>
      </dgm:t>
    </dgm:pt>
    <dgm:pt modelId="{CC58FE36-8726-4353-B946-0E576349E72E}" type="pres">
      <dgm:prSet presAssocID="{87902F23-8E15-4A81-A380-7411C4BFBC2B}" presName="sibTrans" presStyleLbl="sibTrans2D1" presStyleIdx="4" presStyleCnt="5"/>
      <dgm:spPr/>
      <dgm:t>
        <a:bodyPr/>
        <a:lstStyle/>
        <a:p>
          <a:endParaRPr lang="zh-CN" altLang="en-US"/>
        </a:p>
      </dgm:t>
    </dgm:pt>
    <dgm:pt modelId="{E8A90094-AC6D-4FD8-AA88-8719387B3D74}" type="pres">
      <dgm:prSet presAssocID="{87902F23-8E15-4A81-A380-7411C4BFBC2B}" presName="connectorText" presStyleLbl="sibTrans2D1" presStyleIdx="4" presStyleCnt="5"/>
      <dgm:spPr/>
      <dgm:t>
        <a:bodyPr/>
        <a:lstStyle/>
        <a:p>
          <a:endParaRPr lang="zh-CN" altLang="en-US"/>
        </a:p>
      </dgm:t>
    </dgm:pt>
    <dgm:pt modelId="{F5ACE4DC-62BD-441C-814B-3639F48BF5EF}" type="pres">
      <dgm:prSet presAssocID="{F16F284A-D4CF-4405-BC9B-EDF99627AD62}" presName="node" presStyleLbl="node1" presStyleIdx="5" presStyleCnt="6" custLinFactNeighborX="-9652">
        <dgm:presLayoutVars>
          <dgm:bulletEnabled val="1"/>
        </dgm:presLayoutVars>
      </dgm:prSet>
      <dgm:spPr/>
      <dgm:t>
        <a:bodyPr/>
        <a:lstStyle/>
        <a:p>
          <a:endParaRPr lang="zh-CN" altLang="en-US"/>
        </a:p>
      </dgm:t>
    </dgm:pt>
  </dgm:ptLst>
  <dgm:cxnLst>
    <dgm:cxn modelId="{DCBB9E28-4FFD-46C4-8E90-07A3B0526C47}" type="presOf" srcId="{96F0C44F-4025-41F3-8085-91614F6212A1}" destId="{0323033F-A0EA-4E8B-89EF-FEF3475305AC}" srcOrd="0" destOrd="0" presId="urn:microsoft.com/office/officeart/2005/8/layout/process5"/>
    <dgm:cxn modelId="{EAB1E349-130D-4C63-B0FF-C64FB6276DA4}" srcId="{CC3E2B41-95A9-4509-8212-53EADA769F82}" destId="{4A784541-739C-47B2-A742-492AEB10082A}" srcOrd="1" destOrd="0" parTransId="{497862C0-EF7E-4320-998B-BBC1D367CAA5}" sibTransId="{C84640F9-70A6-4883-835C-277CD8208409}"/>
    <dgm:cxn modelId="{78B90211-66CA-4867-9042-2BD48979626C}" srcId="{CC3E2B41-95A9-4509-8212-53EADA769F82}" destId="{96F0C44F-4025-41F3-8085-91614F6212A1}" srcOrd="4" destOrd="0" parTransId="{0AC4F41F-1032-48DD-9D83-2E4333687D55}" sibTransId="{87902F23-8E15-4A81-A380-7411C4BFBC2B}"/>
    <dgm:cxn modelId="{71A27296-EC40-4D8F-89C1-7E27CF64B7AE}" type="presOf" srcId="{24F8FEAF-A72C-4652-84A7-DC4CAB80B978}" destId="{7DD0C405-6F05-441E-A8FA-F134CB3A175A}" srcOrd="0" destOrd="0" presId="urn:microsoft.com/office/officeart/2005/8/layout/process5"/>
    <dgm:cxn modelId="{C3992936-FAFC-4943-A4CC-8012283BB89D}" type="presOf" srcId="{4249744E-C0B4-42A8-8423-611FBEFF3B5A}" destId="{5FD3E3E1-AD83-40D4-89E3-283217E888B0}" srcOrd="1" destOrd="0" presId="urn:microsoft.com/office/officeart/2005/8/layout/process5"/>
    <dgm:cxn modelId="{736BDB53-CA5B-4AB9-AD91-B20129FB6486}" type="presOf" srcId="{4A784541-739C-47B2-A742-492AEB10082A}" destId="{D52727EA-E7A5-4076-8C56-B5F006407DB1}" srcOrd="0" destOrd="0" presId="urn:microsoft.com/office/officeart/2005/8/layout/process5"/>
    <dgm:cxn modelId="{8CC3E34E-3A89-4814-B150-347716F5AE40}" srcId="{CC3E2B41-95A9-4509-8212-53EADA769F82}" destId="{B232F95B-6AFB-4E15-98BD-2F501F7656A7}" srcOrd="0" destOrd="0" parTransId="{B8BCBA79-C8AE-4C75-9DE4-22ACD092C7D0}" sibTransId="{24F8FEAF-A72C-4652-84A7-DC4CAB80B978}"/>
    <dgm:cxn modelId="{901AC276-37B4-4865-8966-F379DB0CFDC4}" type="presOf" srcId="{24F8FEAF-A72C-4652-84A7-DC4CAB80B978}" destId="{6754E2A7-6E47-4D36-A08C-0F34329186AC}" srcOrd="1" destOrd="0" presId="urn:microsoft.com/office/officeart/2005/8/layout/process5"/>
    <dgm:cxn modelId="{BFD25A45-9752-4708-971A-94FC87DA5A61}" srcId="{CC3E2B41-95A9-4509-8212-53EADA769F82}" destId="{C06CA555-598B-43E5-8DBB-1AD1CFF91BB7}" srcOrd="2" destOrd="0" parTransId="{BB2B2913-9C40-48CC-8729-63FC248EFAC9}" sibTransId="{4249744E-C0B4-42A8-8423-611FBEFF3B5A}"/>
    <dgm:cxn modelId="{D2838847-10D0-4A9D-9703-7FFB264CE93B}" type="presOf" srcId="{B232F95B-6AFB-4E15-98BD-2F501F7656A7}" destId="{97376EBF-18C7-44B6-A4CD-139E1833C306}" srcOrd="0" destOrd="0" presId="urn:microsoft.com/office/officeart/2005/8/layout/process5"/>
    <dgm:cxn modelId="{54C7877C-A5AE-4480-85E6-411F8B7F193D}" type="presOf" srcId="{87902F23-8E15-4A81-A380-7411C4BFBC2B}" destId="{CC58FE36-8726-4353-B946-0E576349E72E}" srcOrd="0" destOrd="0" presId="urn:microsoft.com/office/officeart/2005/8/layout/process5"/>
    <dgm:cxn modelId="{54BBAB49-5147-4798-84F9-3959820EBC25}" type="presOf" srcId="{B3B01B9B-BC2D-49FA-ADE1-3AE7968251CC}" destId="{4F10059F-3920-4F3B-A748-F4EF46E1BA96}" srcOrd="0" destOrd="0" presId="urn:microsoft.com/office/officeart/2005/8/layout/process5"/>
    <dgm:cxn modelId="{E5F60744-533A-4AE9-9C00-27318B5A2EA9}" type="presOf" srcId="{4249744E-C0B4-42A8-8423-611FBEFF3B5A}" destId="{2935209F-62BE-4F1A-87E3-0AA9D3016B0D}" srcOrd="0" destOrd="0" presId="urn:microsoft.com/office/officeart/2005/8/layout/process5"/>
    <dgm:cxn modelId="{5AB870E8-0B43-4CA9-96D5-35C0B5D6A677}" type="presOf" srcId="{B3B01B9B-BC2D-49FA-ADE1-3AE7968251CC}" destId="{A3205985-6475-44AF-AB6A-D0D9D31CAC37}" srcOrd="1" destOrd="0" presId="urn:microsoft.com/office/officeart/2005/8/layout/process5"/>
    <dgm:cxn modelId="{55127B14-C8C8-4B33-A52F-5EE7C8160077}" srcId="{CC3E2B41-95A9-4509-8212-53EADA769F82}" destId="{F16F284A-D4CF-4405-BC9B-EDF99627AD62}" srcOrd="5" destOrd="0" parTransId="{0CB7F903-0317-44C5-B37A-842BF3B50115}" sibTransId="{7AA95AB4-C6D2-4B2A-8C2A-03DC59DBB192}"/>
    <dgm:cxn modelId="{31D5124C-919C-4096-9B32-830E4CE8F67E}" type="presOf" srcId="{C84640F9-70A6-4883-835C-277CD8208409}" destId="{EE544DE9-CD67-460A-AB3D-CDEC3B11D3C0}" srcOrd="1" destOrd="0" presId="urn:microsoft.com/office/officeart/2005/8/layout/process5"/>
    <dgm:cxn modelId="{2DF76750-3D61-44FA-BA97-1E2F8E24356C}" type="presOf" srcId="{C06CA555-598B-43E5-8DBB-1AD1CFF91BB7}" destId="{825CDB2A-86AF-4289-A1F8-EAF82D1EE07A}" srcOrd="0" destOrd="0" presId="urn:microsoft.com/office/officeart/2005/8/layout/process5"/>
    <dgm:cxn modelId="{0BB3155C-7B84-4F52-A320-ABEC6690C8D2}" type="presOf" srcId="{C84640F9-70A6-4883-835C-277CD8208409}" destId="{6882E9CA-7DC4-44F3-B50E-EC43DD1CF34B}" srcOrd="0" destOrd="0" presId="urn:microsoft.com/office/officeart/2005/8/layout/process5"/>
    <dgm:cxn modelId="{03DC4FF2-50BC-4856-B89B-B41328326CDB}" type="presOf" srcId="{CC3E2B41-95A9-4509-8212-53EADA769F82}" destId="{BDFE19CC-A668-43BE-B4C1-0C84745E9434}" srcOrd="0" destOrd="0" presId="urn:microsoft.com/office/officeart/2005/8/layout/process5"/>
    <dgm:cxn modelId="{84F4037B-D4FA-4016-A231-F7A86187668B}" type="presOf" srcId="{87902F23-8E15-4A81-A380-7411C4BFBC2B}" destId="{E8A90094-AC6D-4FD8-AA88-8719387B3D74}" srcOrd="1" destOrd="0" presId="urn:microsoft.com/office/officeart/2005/8/layout/process5"/>
    <dgm:cxn modelId="{C1195EFB-4EFA-4656-AB41-9E35188F141D}" type="presOf" srcId="{BAB57DA5-3BD6-467E-A4E3-8DE23A0CA7A5}" destId="{AE55FE36-8F5F-4DDF-BB65-C361466BA9C6}" srcOrd="0" destOrd="0" presId="urn:microsoft.com/office/officeart/2005/8/layout/process5"/>
    <dgm:cxn modelId="{763D4F50-F5E3-412B-B0F9-F74D2DFCE7C8}" srcId="{CC3E2B41-95A9-4509-8212-53EADA769F82}" destId="{BAB57DA5-3BD6-467E-A4E3-8DE23A0CA7A5}" srcOrd="3" destOrd="0" parTransId="{29C21840-E894-4B4E-94B8-67F95BEBF82F}" sibTransId="{B3B01B9B-BC2D-49FA-ADE1-3AE7968251CC}"/>
    <dgm:cxn modelId="{8FA43420-EB69-48A3-A64E-B3A402EED2BF}" type="presOf" srcId="{F16F284A-D4CF-4405-BC9B-EDF99627AD62}" destId="{F5ACE4DC-62BD-441C-814B-3639F48BF5EF}" srcOrd="0" destOrd="0" presId="urn:microsoft.com/office/officeart/2005/8/layout/process5"/>
    <dgm:cxn modelId="{5F5D0264-3382-43D0-BD07-5BC98BD07405}" type="presParOf" srcId="{BDFE19CC-A668-43BE-B4C1-0C84745E9434}" destId="{97376EBF-18C7-44B6-A4CD-139E1833C306}" srcOrd="0" destOrd="0" presId="urn:microsoft.com/office/officeart/2005/8/layout/process5"/>
    <dgm:cxn modelId="{1D67428B-5EB1-4B67-8AF6-022EBAC01FF0}" type="presParOf" srcId="{BDFE19CC-A668-43BE-B4C1-0C84745E9434}" destId="{7DD0C405-6F05-441E-A8FA-F134CB3A175A}" srcOrd="1" destOrd="0" presId="urn:microsoft.com/office/officeart/2005/8/layout/process5"/>
    <dgm:cxn modelId="{0BD2EA59-D543-4805-AF90-7DB74E84DAD0}" type="presParOf" srcId="{7DD0C405-6F05-441E-A8FA-F134CB3A175A}" destId="{6754E2A7-6E47-4D36-A08C-0F34329186AC}" srcOrd="0" destOrd="0" presId="urn:microsoft.com/office/officeart/2005/8/layout/process5"/>
    <dgm:cxn modelId="{4C0FC36F-C408-4639-938F-31EFA499A6E9}" type="presParOf" srcId="{BDFE19CC-A668-43BE-B4C1-0C84745E9434}" destId="{D52727EA-E7A5-4076-8C56-B5F006407DB1}" srcOrd="2" destOrd="0" presId="urn:microsoft.com/office/officeart/2005/8/layout/process5"/>
    <dgm:cxn modelId="{E406C490-6DDA-4BD1-87E9-0FEF28110CCD}" type="presParOf" srcId="{BDFE19CC-A668-43BE-B4C1-0C84745E9434}" destId="{6882E9CA-7DC4-44F3-B50E-EC43DD1CF34B}" srcOrd="3" destOrd="0" presId="urn:microsoft.com/office/officeart/2005/8/layout/process5"/>
    <dgm:cxn modelId="{57A3B6A9-FFF4-442F-BF52-DB5161FC67C5}" type="presParOf" srcId="{6882E9CA-7DC4-44F3-B50E-EC43DD1CF34B}" destId="{EE544DE9-CD67-460A-AB3D-CDEC3B11D3C0}" srcOrd="0" destOrd="0" presId="urn:microsoft.com/office/officeart/2005/8/layout/process5"/>
    <dgm:cxn modelId="{7E1B0F30-FA21-481F-9393-63EF549002FD}" type="presParOf" srcId="{BDFE19CC-A668-43BE-B4C1-0C84745E9434}" destId="{825CDB2A-86AF-4289-A1F8-EAF82D1EE07A}" srcOrd="4" destOrd="0" presId="urn:microsoft.com/office/officeart/2005/8/layout/process5"/>
    <dgm:cxn modelId="{DE26B844-1232-4458-8ABC-CB8DB8A178BF}" type="presParOf" srcId="{BDFE19CC-A668-43BE-B4C1-0C84745E9434}" destId="{2935209F-62BE-4F1A-87E3-0AA9D3016B0D}" srcOrd="5" destOrd="0" presId="urn:microsoft.com/office/officeart/2005/8/layout/process5"/>
    <dgm:cxn modelId="{AC6B8AF9-2E4B-4E38-B6A6-B19FB4BB0BFF}" type="presParOf" srcId="{2935209F-62BE-4F1A-87E3-0AA9D3016B0D}" destId="{5FD3E3E1-AD83-40D4-89E3-283217E888B0}" srcOrd="0" destOrd="0" presId="urn:microsoft.com/office/officeart/2005/8/layout/process5"/>
    <dgm:cxn modelId="{E71C12C2-EFA1-44E7-BCFE-6133A7C534B7}" type="presParOf" srcId="{BDFE19CC-A668-43BE-B4C1-0C84745E9434}" destId="{AE55FE36-8F5F-4DDF-BB65-C361466BA9C6}" srcOrd="6" destOrd="0" presId="urn:microsoft.com/office/officeart/2005/8/layout/process5"/>
    <dgm:cxn modelId="{60C1C011-7FD1-468A-A573-A2A29280B750}" type="presParOf" srcId="{BDFE19CC-A668-43BE-B4C1-0C84745E9434}" destId="{4F10059F-3920-4F3B-A748-F4EF46E1BA96}" srcOrd="7" destOrd="0" presId="urn:microsoft.com/office/officeart/2005/8/layout/process5"/>
    <dgm:cxn modelId="{305A66DA-82C0-4AF4-A6B8-F6BC8C5EC2A1}" type="presParOf" srcId="{4F10059F-3920-4F3B-A748-F4EF46E1BA96}" destId="{A3205985-6475-44AF-AB6A-D0D9D31CAC37}" srcOrd="0" destOrd="0" presId="urn:microsoft.com/office/officeart/2005/8/layout/process5"/>
    <dgm:cxn modelId="{FE17EB73-B72F-4A62-9BED-F698F9C4B11C}" type="presParOf" srcId="{BDFE19CC-A668-43BE-B4C1-0C84745E9434}" destId="{0323033F-A0EA-4E8B-89EF-FEF3475305AC}" srcOrd="8" destOrd="0" presId="urn:microsoft.com/office/officeart/2005/8/layout/process5"/>
    <dgm:cxn modelId="{1376478C-FBD6-4A26-B04B-E9006CEB64F3}" type="presParOf" srcId="{BDFE19CC-A668-43BE-B4C1-0C84745E9434}" destId="{CC58FE36-8726-4353-B946-0E576349E72E}" srcOrd="9" destOrd="0" presId="urn:microsoft.com/office/officeart/2005/8/layout/process5"/>
    <dgm:cxn modelId="{AD67BFEE-732D-4FB5-891F-7B2A5EA41434}" type="presParOf" srcId="{CC58FE36-8726-4353-B946-0E576349E72E}" destId="{E8A90094-AC6D-4FD8-AA88-8719387B3D74}" srcOrd="0" destOrd="0" presId="urn:microsoft.com/office/officeart/2005/8/layout/process5"/>
    <dgm:cxn modelId="{6664C327-FD9F-4F5C-877B-5F63D51E22D9}" type="presParOf" srcId="{BDFE19CC-A668-43BE-B4C1-0C84745E9434}" destId="{F5ACE4DC-62BD-441C-814B-3639F48BF5EF}" srcOrd="1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376EBF-18C7-44B6-A4CD-139E1833C306}">
      <dsp:nvSpPr>
        <dsp:cNvPr id="0" name=""/>
        <dsp:cNvSpPr/>
      </dsp:nvSpPr>
      <dsp:spPr>
        <a:xfrm>
          <a:off x="0" y="753570"/>
          <a:ext cx="2444703" cy="1466822"/>
        </a:xfrm>
        <a:prstGeom prst="roundRect">
          <a:avLst>
            <a:gd name="adj" fmla="val 10000"/>
          </a:avLst>
        </a:prstGeom>
        <a:solidFill>
          <a:schemeClr val="accent6">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kern="1200" dirty="0" smtClean="0"/>
            <a:t>将图像数据转换为样本矩阵</a:t>
          </a:r>
          <a:endParaRPr lang="zh-CN" altLang="en-US" sz="2800" kern="1200" dirty="0">
            <a:solidFill>
              <a:srgbClr val="FFD700"/>
            </a:solidFill>
            <a:latin typeface="Times New Roman" pitchFamily="18" charset="0"/>
            <a:cs typeface="Times New Roman" pitchFamily="18" charset="0"/>
          </a:endParaRPr>
        </a:p>
      </dsp:txBody>
      <dsp:txXfrm>
        <a:off x="42962" y="796532"/>
        <a:ext cx="2358779" cy="1380898"/>
      </dsp:txXfrm>
    </dsp:sp>
    <dsp:sp modelId="{7DD0C405-6F05-441E-A8FA-F134CB3A175A}">
      <dsp:nvSpPr>
        <dsp:cNvPr id="0" name=""/>
        <dsp:cNvSpPr/>
      </dsp:nvSpPr>
      <dsp:spPr>
        <a:xfrm>
          <a:off x="2661636" y="1183838"/>
          <a:ext cx="522612" cy="606286"/>
        </a:xfrm>
        <a:prstGeom prst="rightArrow">
          <a:avLst>
            <a:gd name="adj1" fmla="val 60000"/>
            <a:gd name="adj2" fmla="val 50000"/>
          </a:avLst>
        </a:prstGeom>
        <a:solidFill>
          <a:schemeClr val="accent6">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zh-CN" altLang="en-US" sz="2400" kern="1200"/>
        </a:p>
      </dsp:txBody>
      <dsp:txXfrm>
        <a:off x="2661636" y="1305095"/>
        <a:ext cx="365828" cy="363772"/>
      </dsp:txXfrm>
    </dsp:sp>
    <dsp:sp modelId="{D52727EA-E7A5-4076-8C56-B5F006407DB1}">
      <dsp:nvSpPr>
        <dsp:cNvPr id="0" name=""/>
        <dsp:cNvSpPr/>
      </dsp:nvSpPr>
      <dsp:spPr>
        <a:xfrm>
          <a:off x="3430764" y="753570"/>
          <a:ext cx="2444703" cy="1466822"/>
        </a:xfrm>
        <a:prstGeom prst="roundRect">
          <a:avLst>
            <a:gd name="adj" fmla="val 10000"/>
          </a:avLst>
        </a:prstGeom>
        <a:solidFill>
          <a:schemeClr val="accent6">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kern="1200" dirty="0" smtClean="0"/>
            <a:t>对样本矩阵进行主成分分析</a:t>
          </a:r>
          <a:endParaRPr lang="zh-CN" altLang="en-US" sz="2800" kern="1200" dirty="0">
            <a:solidFill>
              <a:srgbClr val="FFD700"/>
            </a:solidFill>
            <a:latin typeface="Times New Roman" pitchFamily="18" charset="0"/>
            <a:cs typeface="Times New Roman" pitchFamily="18" charset="0"/>
          </a:endParaRPr>
        </a:p>
      </dsp:txBody>
      <dsp:txXfrm>
        <a:off x="3473726" y="796532"/>
        <a:ext cx="2358779" cy="1380898"/>
      </dsp:txXfrm>
    </dsp:sp>
    <dsp:sp modelId="{6882E9CA-7DC4-44F3-B50E-EC43DD1CF34B}">
      <dsp:nvSpPr>
        <dsp:cNvPr id="0" name=""/>
        <dsp:cNvSpPr/>
      </dsp:nvSpPr>
      <dsp:spPr>
        <a:xfrm>
          <a:off x="6090601" y="1183838"/>
          <a:ext cx="518277" cy="606286"/>
        </a:xfrm>
        <a:prstGeom prst="rightArrow">
          <a:avLst>
            <a:gd name="adj1" fmla="val 60000"/>
            <a:gd name="adj2" fmla="val 50000"/>
          </a:avLst>
        </a:prstGeom>
        <a:solidFill>
          <a:schemeClr val="accent6">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zh-CN" altLang="en-US" sz="2400" kern="1200"/>
        </a:p>
      </dsp:txBody>
      <dsp:txXfrm>
        <a:off x="6090601" y="1305095"/>
        <a:ext cx="362794" cy="363772"/>
      </dsp:txXfrm>
    </dsp:sp>
    <dsp:sp modelId="{825CDB2A-86AF-4289-A1F8-EAF82D1EE07A}">
      <dsp:nvSpPr>
        <dsp:cNvPr id="0" name=""/>
        <dsp:cNvSpPr/>
      </dsp:nvSpPr>
      <dsp:spPr>
        <a:xfrm>
          <a:off x="6853349" y="753570"/>
          <a:ext cx="2444703" cy="1466822"/>
        </a:xfrm>
        <a:prstGeom prst="roundRect">
          <a:avLst>
            <a:gd name="adj" fmla="val 10000"/>
          </a:avLst>
        </a:prstGeom>
        <a:solidFill>
          <a:schemeClr val="accent6">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zh-CN" sz="2400" kern="1200" dirty="0" smtClean="0"/>
            <a:t>保存系数矩阵</a:t>
          </a:r>
          <a:r>
            <a:rPr lang="en-US" altLang="zh-CN" sz="2400" kern="1200" dirty="0" smtClean="0"/>
            <a:t>T</a:t>
          </a:r>
          <a:r>
            <a:rPr lang="zh-CN" altLang="zh-CN" sz="2400" kern="1200" dirty="0" smtClean="0"/>
            <a:t>和得分矩阵</a:t>
          </a:r>
          <a:r>
            <a:rPr lang="en-US" altLang="zh-CN" sz="2400" kern="1200" dirty="0" smtClean="0"/>
            <a:t>SCORE</a:t>
          </a:r>
          <a:endParaRPr lang="zh-CN" altLang="en-US" sz="2400" kern="1200" dirty="0" smtClean="0">
            <a:solidFill>
              <a:srgbClr val="FFD700"/>
            </a:solidFill>
            <a:latin typeface="Times New Roman" pitchFamily="18" charset="0"/>
            <a:cs typeface="Times New Roman" pitchFamily="18" charset="0"/>
          </a:endParaRPr>
        </a:p>
      </dsp:txBody>
      <dsp:txXfrm>
        <a:off x="6896311" y="796532"/>
        <a:ext cx="2358779" cy="1380898"/>
      </dsp:txXfrm>
    </dsp:sp>
    <dsp:sp modelId="{2935209F-62BE-4F1A-87E3-0AA9D3016B0D}">
      <dsp:nvSpPr>
        <dsp:cNvPr id="0" name=""/>
        <dsp:cNvSpPr/>
      </dsp:nvSpPr>
      <dsp:spPr>
        <a:xfrm rot="5400000">
          <a:off x="7816562" y="2391522"/>
          <a:ext cx="518277" cy="606286"/>
        </a:xfrm>
        <a:prstGeom prst="rightArrow">
          <a:avLst>
            <a:gd name="adj1" fmla="val 60000"/>
            <a:gd name="adj2" fmla="val 50000"/>
          </a:avLst>
        </a:prstGeom>
        <a:solidFill>
          <a:srgbClr val="92D050"/>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zh-CN" altLang="en-US" sz="2400" kern="1200"/>
        </a:p>
      </dsp:txBody>
      <dsp:txXfrm rot="-5400000">
        <a:off x="7893815" y="2435527"/>
        <a:ext cx="363772" cy="362794"/>
      </dsp:txXfrm>
    </dsp:sp>
    <dsp:sp modelId="{AE55FE36-8F5F-4DDF-BB65-C361466BA9C6}">
      <dsp:nvSpPr>
        <dsp:cNvPr id="0" name=""/>
        <dsp:cNvSpPr/>
      </dsp:nvSpPr>
      <dsp:spPr>
        <a:xfrm>
          <a:off x="6853349" y="3198274"/>
          <a:ext cx="2444703" cy="1466822"/>
        </a:xfrm>
        <a:prstGeom prst="roundRect">
          <a:avLst>
            <a:gd name="adj" fmla="val 10000"/>
          </a:avLst>
        </a:prstGeom>
        <a:solidFill>
          <a:schemeClr val="accent6">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kern="1200" dirty="0" smtClean="0"/>
            <a:t>图像数据存储或传输</a:t>
          </a:r>
          <a:endParaRPr lang="zh-CN" altLang="en-US" sz="2800" kern="1200" dirty="0">
            <a:solidFill>
              <a:srgbClr val="FFD700"/>
            </a:solidFill>
            <a:latin typeface="Times New Roman" pitchFamily="18" charset="0"/>
            <a:cs typeface="Times New Roman" pitchFamily="18" charset="0"/>
          </a:endParaRPr>
        </a:p>
      </dsp:txBody>
      <dsp:txXfrm>
        <a:off x="6896311" y="3241236"/>
        <a:ext cx="2358779" cy="1380898"/>
      </dsp:txXfrm>
    </dsp:sp>
    <dsp:sp modelId="{4F10059F-3920-4F3B-A748-F4EF46E1BA96}">
      <dsp:nvSpPr>
        <dsp:cNvPr id="0" name=""/>
        <dsp:cNvSpPr/>
      </dsp:nvSpPr>
      <dsp:spPr>
        <a:xfrm rot="10800000">
          <a:off x="6119938" y="3628542"/>
          <a:ext cx="518277" cy="606286"/>
        </a:xfrm>
        <a:prstGeom prst="rightArrow">
          <a:avLst>
            <a:gd name="adj1" fmla="val 60000"/>
            <a:gd name="adj2" fmla="val 50000"/>
          </a:avLst>
        </a:prstGeom>
        <a:solidFill>
          <a:srgbClr val="92D050"/>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zh-CN" altLang="en-US" sz="2400" kern="1200"/>
        </a:p>
      </dsp:txBody>
      <dsp:txXfrm rot="10800000">
        <a:off x="6275421" y="3749799"/>
        <a:ext cx="362794" cy="363772"/>
      </dsp:txXfrm>
    </dsp:sp>
    <dsp:sp modelId="{0323033F-A0EA-4E8B-89EF-FEF3475305AC}">
      <dsp:nvSpPr>
        <dsp:cNvPr id="0" name=""/>
        <dsp:cNvSpPr/>
      </dsp:nvSpPr>
      <dsp:spPr>
        <a:xfrm>
          <a:off x="3430764" y="3198274"/>
          <a:ext cx="2444703" cy="1466822"/>
        </a:xfrm>
        <a:prstGeom prst="roundRect">
          <a:avLst>
            <a:gd name="adj" fmla="val 10000"/>
          </a:avLst>
        </a:prstGeom>
        <a:solidFill>
          <a:schemeClr val="accent6">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t>根据</a:t>
          </a:r>
          <a:r>
            <a:rPr lang="en-US" altLang="zh-CN" sz="2400" kern="1200" dirty="0" smtClean="0"/>
            <a:t>T</a:t>
          </a:r>
          <a:r>
            <a:rPr lang="zh-CN" altLang="en-US" sz="2400" kern="1200" dirty="0" smtClean="0"/>
            <a:t>与</a:t>
          </a:r>
          <a:r>
            <a:rPr lang="en-US" altLang="zh-CN" sz="2400" kern="1200" dirty="0" smtClean="0"/>
            <a:t>SCORE</a:t>
          </a:r>
          <a:r>
            <a:rPr lang="zh-CN" altLang="en-US" sz="2400" kern="1200" dirty="0" smtClean="0"/>
            <a:t>重构图像数据</a:t>
          </a:r>
          <a:r>
            <a:rPr lang="en-US" altLang="zh-CN" sz="2400" kern="1200" dirty="0" smtClean="0"/>
            <a:t>X=SCORE*T’</a:t>
          </a:r>
          <a:endParaRPr lang="zh-CN" altLang="en-US" sz="2400" b="0" kern="1200" dirty="0">
            <a:solidFill>
              <a:srgbClr val="FFD700"/>
            </a:solidFill>
            <a:latin typeface="Times New Roman" pitchFamily="18" charset="0"/>
            <a:cs typeface="Times New Roman" pitchFamily="18" charset="0"/>
          </a:endParaRPr>
        </a:p>
      </dsp:txBody>
      <dsp:txXfrm>
        <a:off x="3473726" y="3241236"/>
        <a:ext cx="2358779" cy="1380898"/>
      </dsp:txXfrm>
    </dsp:sp>
    <dsp:sp modelId="{CC58FE36-8726-4353-B946-0E576349E72E}">
      <dsp:nvSpPr>
        <dsp:cNvPr id="0" name=""/>
        <dsp:cNvSpPr/>
      </dsp:nvSpPr>
      <dsp:spPr>
        <a:xfrm rot="10800000">
          <a:off x="2691218" y="3628542"/>
          <a:ext cx="522612" cy="606286"/>
        </a:xfrm>
        <a:prstGeom prst="rightArrow">
          <a:avLst>
            <a:gd name="adj1" fmla="val 60000"/>
            <a:gd name="adj2" fmla="val 50000"/>
          </a:avLst>
        </a:prstGeom>
        <a:solidFill>
          <a:schemeClr val="accent6">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zh-CN" altLang="en-US" sz="2400" kern="1200"/>
        </a:p>
      </dsp:txBody>
      <dsp:txXfrm rot="10800000">
        <a:off x="2848002" y="3749799"/>
        <a:ext cx="365828" cy="363772"/>
      </dsp:txXfrm>
    </dsp:sp>
    <dsp:sp modelId="{F5ACE4DC-62BD-441C-814B-3639F48BF5EF}">
      <dsp:nvSpPr>
        <dsp:cNvPr id="0" name=""/>
        <dsp:cNvSpPr/>
      </dsp:nvSpPr>
      <dsp:spPr>
        <a:xfrm>
          <a:off x="0" y="3198274"/>
          <a:ext cx="2444703" cy="1466822"/>
        </a:xfrm>
        <a:prstGeom prst="roundRect">
          <a:avLst>
            <a:gd name="adj" fmla="val 10000"/>
          </a:avLst>
        </a:prstGeom>
        <a:solidFill>
          <a:schemeClr val="accent6">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t>对图像进行后续处理</a:t>
          </a:r>
          <a:endParaRPr lang="zh-CN" altLang="en-US" sz="2400" kern="1200" dirty="0"/>
        </a:p>
      </dsp:txBody>
      <dsp:txXfrm>
        <a:off x="42962" y="3241236"/>
        <a:ext cx="2358779" cy="1380898"/>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idx="4294967295"/>
          </p:nvPr>
        </p:nvSpPr>
        <p:spPr bwMode="auto">
          <a:xfrm>
            <a:off x="0" y="0"/>
            <a:ext cx="2971800" cy="4587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pPr>
              <a:defRPr/>
            </a:pPr>
            <a:endParaRPr lang="zh-CN" altLang="zh-CN"/>
          </a:p>
        </p:txBody>
      </p:sp>
      <p:sp>
        <p:nvSpPr>
          <p:cNvPr id="2051" name="日期占位符 2"/>
          <p:cNvSpPr>
            <a:spLocks noGrp="1" noChangeArrowheads="1"/>
          </p:cNvSpPr>
          <p:nvPr>
            <p:ph type="dt" idx="1"/>
          </p:nvPr>
        </p:nvSpPr>
        <p:spPr bwMode="auto">
          <a:xfrm>
            <a:off x="3884613" y="0"/>
            <a:ext cx="2971800" cy="4587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a:lvl1pPr>
          </a:lstStyle>
          <a:p>
            <a:pPr>
              <a:defRPr/>
            </a:pPr>
            <a:fld id="{3F4105E3-F159-4C05-A81D-706C3A772C18}" type="datetime1">
              <a:rPr lang="zh-CN" altLang="en-US"/>
              <a:pPr>
                <a:defRPr/>
              </a:pPr>
              <a:t>2018/12/20</a:t>
            </a:fld>
            <a:endParaRPr lang="zh-CN" altLang="en-US" sz="1200"/>
          </a:p>
        </p:txBody>
      </p:sp>
      <p:sp>
        <p:nvSpPr>
          <p:cNvPr id="66564" name="幻灯片图像占位符 3"/>
          <p:cNvSpPr>
            <a:spLocks noGrp="1" noRot="1" noChangeAspect="1" noChangeArrowheads="1"/>
          </p:cNvSpPr>
          <p:nvPr>
            <p:ph type="sldImg" idx="2"/>
          </p:nvPr>
        </p:nvSpPr>
        <p:spPr bwMode="auto">
          <a:xfrm>
            <a:off x="685800" y="1143000"/>
            <a:ext cx="54864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bevel/>
                <a:headEnd/>
                <a:tailEnd/>
              </a14:hiddenLine>
            </a:ext>
          </a:extLst>
        </p:spPr>
      </p:sp>
      <p:sp>
        <p:nvSpPr>
          <p:cNvPr id="66565" name="备注占位符 4"/>
          <p:cNvSpPr>
            <a:spLocks noGrp="1" noRot="1" noChangeAspect="1" noChangeArrowheads="1"/>
          </p:cNvSpPr>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bevel/>
                <a:headEnd/>
                <a:tailEnd/>
              </a14:hiddenLine>
            </a:ext>
          </a:extLst>
        </p:spPr>
        <p:txBody>
          <a:bodyPr anchor="ctr"/>
          <a:lstStyle>
            <a:lvl1pPr defTabSz="0" eaLnBrk="0" hangingPunct="0">
              <a:defRPr>
                <a:solidFill>
                  <a:schemeClr val="tx1"/>
                </a:solidFill>
                <a:latin typeface="Arial" panose="020B0604020202020204" pitchFamily="34" charset="0"/>
                <a:ea typeface="宋体" panose="02010600030101010101" pitchFamily="2" charset="-122"/>
              </a:defRPr>
            </a:lvl1pPr>
            <a:lvl2pPr marL="742950" indent="-285750" defTabSz="0" eaLnBrk="0" hangingPunct="0">
              <a:defRPr>
                <a:solidFill>
                  <a:schemeClr val="tx1"/>
                </a:solidFill>
                <a:latin typeface="Arial" panose="020B0604020202020204" pitchFamily="34" charset="0"/>
                <a:ea typeface="宋体" panose="02010600030101010101" pitchFamily="2" charset="-122"/>
              </a:defRPr>
            </a:lvl2pPr>
            <a:lvl3pPr marL="1143000" indent="-228600" defTabSz="0" eaLnBrk="0" hangingPunct="0">
              <a:defRPr>
                <a:solidFill>
                  <a:schemeClr val="tx1"/>
                </a:solidFill>
                <a:latin typeface="Arial" panose="020B0604020202020204" pitchFamily="34" charset="0"/>
                <a:ea typeface="宋体" panose="02010600030101010101" pitchFamily="2" charset="-122"/>
              </a:defRPr>
            </a:lvl3pPr>
            <a:lvl4pPr marL="1600200" indent="-228600" defTabSz="0" eaLnBrk="0" hangingPunct="0">
              <a:defRPr>
                <a:solidFill>
                  <a:schemeClr val="tx1"/>
                </a:solidFill>
                <a:latin typeface="Arial" panose="020B0604020202020204" pitchFamily="34" charset="0"/>
                <a:ea typeface="宋体" panose="02010600030101010101" pitchFamily="2" charset="-122"/>
              </a:defRPr>
            </a:lvl4pPr>
            <a:lvl5pPr marL="2057400" indent="-228600" defTabSz="0" eaLnBrk="0" hangingPunct="0">
              <a:defRPr>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30000"/>
              </a:spcBef>
              <a:buFontTx/>
              <a:buNone/>
            </a:pPr>
            <a:r>
              <a:rPr lang="zh-CN" altLang="en-US" sz="1200"/>
              <a:t>单击此处编辑母版文本样式</a:t>
            </a:r>
          </a:p>
          <a:p>
            <a:pPr>
              <a:spcBef>
                <a:spcPct val="30000"/>
              </a:spcBef>
              <a:buFontTx/>
              <a:buNone/>
            </a:pPr>
            <a:r>
              <a:rPr lang="zh-CN" altLang="en-US" sz="1200"/>
              <a:t>第二级</a:t>
            </a:r>
          </a:p>
          <a:p>
            <a:pPr>
              <a:spcBef>
                <a:spcPct val="30000"/>
              </a:spcBef>
              <a:buFontTx/>
              <a:buNone/>
            </a:pPr>
            <a:r>
              <a:rPr lang="zh-CN" altLang="en-US" sz="1200"/>
              <a:t>第三级</a:t>
            </a:r>
          </a:p>
          <a:p>
            <a:pPr>
              <a:spcBef>
                <a:spcPct val="30000"/>
              </a:spcBef>
              <a:buFontTx/>
              <a:buNone/>
            </a:pPr>
            <a:r>
              <a:rPr lang="zh-CN" altLang="en-US" sz="1200"/>
              <a:t>第四级</a:t>
            </a:r>
          </a:p>
          <a:p>
            <a:pPr>
              <a:spcBef>
                <a:spcPct val="30000"/>
              </a:spcBef>
              <a:buFontTx/>
              <a:buNone/>
            </a:pPr>
            <a:r>
              <a:rPr lang="zh-CN" altLang="en-US" sz="1200"/>
              <a:t>第五级</a:t>
            </a:r>
          </a:p>
        </p:txBody>
      </p:sp>
      <p:sp>
        <p:nvSpPr>
          <p:cNvPr id="2054" name="页脚占位符 5"/>
          <p:cNvSpPr>
            <a:spLocks noGrp="1" noChangeArrowheads="1"/>
          </p:cNvSpPr>
          <p:nvPr>
            <p:ph type="ftr" sz="quarter" idx="4"/>
          </p:nvPr>
        </p:nvSpPr>
        <p:spPr bwMode="auto">
          <a:xfrm>
            <a:off x="0" y="8685213"/>
            <a:ext cx="2971800" cy="458787"/>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pPr>
              <a:defRPr/>
            </a:pPr>
            <a:endParaRPr lang="zh-CN" altLang="zh-CN"/>
          </a:p>
        </p:txBody>
      </p:sp>
      <p:sp>
        <p:nvSpPr>
          <p:cNvPr id="2055" name="灯片编号占位符 6"/>
          <p:cNvSpPr>
            <a:spLocks noGrp="1" noChangeArrowheads="1"/>
          </p:cNvSpPr>
          <p:nvPr>
            <p:ph type="sldNum" sz="quarter" idx="5"/>
          </p:nvPr>
        </p:nvSpPr>
        <p:spPr bwMode="auto">
          <a:xfrm>
            <a:off x="3884613" y="8685213"/>
            <a:ext cx="2971800" cy="458787"/>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a:lvl1pPr>
          </a:lstStyle>
          <a:p>
            <a:fld id="{A65D54E7-459D-4531-A31D-84995F1E2394}" type="slidenum">
              <a:rPr lang="zh-CN" altLang="en-US"/>
              <a:pPr/>
              <a:t>‹#›</a:t>
            </a:fld>
            <a:endParaRPr lang="zh-CN" altLang="en-US" sz="1200"/>
          </a:p>
        </p:txBody>
      </p:sp>
    </p:spTree>
  </p:cSld>
  <p:clrMap bg1="lt1" tx1="dk1" bg2="lt2" tx2="dk2" accent1="accent1" accent2="accent2" accent3="accent3" accent4="accent4" accent5="accent5" accent6="accent6" hlink="hlink" folHlink="folHlink"/>
  <p:hf hdr="0" ftr="0"/>
  <p:notesStyle>
    <a:lvl1pPr algn="l" defTabSz="0"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defTabSz="0"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defTabSz="0"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defTabSz="0"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defTabSz="0"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sz="1200" kern="1200" dirty="0" smtClean="0">
                <a:solidFill>
                  <a:schemeClr val="tx1"/>
                </a:solidFill>
                <a:effectLst/>
                <a:latin typeface="Arial" pitchFamily="34" charset="0"/>
                <a:ea typeface="+mn-ea"/>
                <a:cs typeface="+mn-cs"/>
              </a:rPr>
              <a:t>图像压缩是研究如何以</a:t>
            </a:r>
            <a:r>
              <a:rPr lang="zh-CN" altLang="zh-CN" sz="1200" kern="1200" dirty="0" smtClean="0">
                <a:solidFill>
                  <a:schemeClr val="tx1"/>
                </a:solidFill>
                <a:effectLst/>
                <a:latin typeface="Arial" pitchFamily="34" charset="0"/>
                <a:ea typeface="+mn-ea"/>
                <a:cs typeface="+mn-cs"/>
              </a:rPr>
              <a:t>较少的空间储存</a:t>
            </a:r>
            <a:r>
              <a:rPr lang="zh-CN" altLang="en-US" sz="1200" kern="1200" dirty="0" smtClean="0">
                <a:solidFill>
                  <a:schemeClr val="tx1"/>
                </a:solidFill>
                <a:effectLst/>
                <a:latin typeface="Arial" pitchFamily="34" charset="0"/>
                <a:ea typeface="+mn-ea"/>
                <a:cs typeface="+mn-cs"/>
              </a:rPr>
              <a:t>数字图像，它</a:t>
            </a:r>
            <a:r>
              <a:rPr lang="zh-CN" altLang="zh-CN" sz="1200" kern="1200" dirty="0" smtClean="0">
                <a:solidFill>
                  <a:schemeClr val="tx1"/>
                </a:solidFill>
                <a:effectLst/>
                <a:latin typeface="Arial" pitchFamily="34" charset="0"/>
                <a:ea typeface="+mn-ea"/>
                <a:cs typeface="+mn-cs"/>
              </a:rPr>
              <a:t>是解决数据有效传输与储存的关键问题。</a:t>
            </a:r>
            <a:endParaRPr lang="en-US" altLang="zh-CN" sz="1200" kern="1200" dirty="0" smtClean="0">
              <a:solidFill>
                <a:schemeClr val="tx1"/>
              </a:solidFill>
              <a:effectLst/>
              <a:latin typeface="Arial" pitchFamily="34" charset="0"/>
              <a:ea typeface="+mn-ea"/>
              <a:cs typeface="+mn-cs"/>
            </a:endParaRPr>
          </a:p>
          <a:p>
            <a:r>
              <a:rPr lang="en-US" altLang="zh-CN" sz="1200" kern="1200" dirty="0" smtClean="0">
                <a:solidFill>
                  <a:schemeClr val="tx1"/>
                </a:solidFill>
                <a:effectLst/>
                <a:latin typeface="Arial" pitchFamily="34" charset="0"/>
                <a:ea typeface="+mn-ea"/>
                <a:cs typeface="+mn-cs"/>
              </a:rPr>
              <a:t>PCA</a:t>
            </a:r>
            <a:r>
              <a:rPr lang="zh-CN" altLang="en-US" sz="1200" kern="1200" dirty="0" smtClean="0">
                <a:solidFill>
                  <a:schemeClr val="tx1"/>
                </a:solidFill>
                <a:effectLst/>
                <a:latin typeface="Arial" pitchFamily="34" charset="0"/>
                <a:ea typeface="+mn-ea"/>
                <a:cs typeface="+mn-cs"/>
              </a:rPr>
              <a:t>同时也应用于机器学习中，可以实现数据的降维。</a:t>
            </a:r>
            <a:endParaRPr lang="en-US" altLang="zh-CN" sz="1200" kern="1200" dirty="0" smtClean="0">
              <a:solidFill>
                <a:schemeClr val="tx1"/>
              </a:solidFill>
              <a:effectLst/>
              <a:latin typeface="Arial" pitchFamily="34" charset="0"/>
              <a:ea typeface="+mn-ea"/>
              <a:cs typeface="+mn-cs"/>
            </a:endParaRPr>
          </a:p>
          <a:p>
            <a:pPr marL="0" marR="0" indent="0" algn="l" defTabSz="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Arial" pitchFamily="34" charset="0"/>
                <a:ea typeface="+mn-ea"/>
                <a:cs typeface="+mn-cs"/>
              </a:rPr>
              <a:t>文献引用：</a:t>
            </a:r>
            <a:r>
              <a:rPr lang="en-US" altLang="zh-CN" dirty="0" smtClean="0"/>
              <a:t>Aaron Schlegel</a:t>
            </a:r>
            <a:r>
              <a:rPr lang="zh-CN" altLang="en-US" dirty="0" smtClean="0"/>
              <a:t>，</a:t>
            </a:r>
            <a:r>
              <a:rPr lang="en-US" altLang="zh-CN" sz="1200" b="0" i="0" kern="1200" dirty="0" smtClean="0">
                <a:solidFill>
                  <a:schemeClr val="tx1"/>
                </a:solidFill>
                <a:effectLst/>
                <a:latin typeface="Arial" pitchFamily="34" charset="0"/>
                <a:ea typeface="+mn-ea"/>
                <a:cs typeface="+mn-cs"/>
              </a:rPr>
              <a:t>Compression with Principal Component Analysis</a:t>
            </a:r>
            <a:r>
              <a:rPr lang="zh-CN" altLang="en-US" sz="1200" b="0" i="0" kern="1200" dirty="0" smtClean="0">
                <a:solidFill>
                  <a:schemeClr val="tx1"/>
                </a:solidFill>
                <a:effectLst/>
                <a:latin typeface="Arial" pitchFamily="34" charset="0"/>
                <a:ea typeface="+mn-ea"/>
                <a:cs typeface="+mn-cs"/>
              </a:rPr>
              <a:t>，</a:t>
            </a:r>
            <a:r>
              <a:rPr lang="en-US" altLang="zh-CN" sz="1200" b="0" i="0" kern="1200" dirty="0" smtClean="0">
                <a:solidFill>
                  <a:schemeClr val="tx1"/>
                </a:solidFill>
                <a:effectLst/>
                <a:latin typeface="Arial" pitchFamily="34" charset="0"/>
                <a:ea typeface="+mn-ea"/>
                <a:cs typeface="+mn-cs"/>
              </a:rPr>
              <a:t>2017.</a:t>
            </a:r>
          </a:p>
          <a:p>
            <a:endParaRPr lang="zh-CN" altLang="en-US" dirty="0"/>
          </a:p>
        </p:txBody>
      </p:sp>
      <p:sp>
        <p:nvSpPr>
          <p:cNvPr id="4" name="日期占位符 3"/>
          <p:cNvSpPr>
            <a:spLocks noGrp="1"/>
          </p:cNvSpPr>
          <p:nvPr>
            <p:ph type="dt" idx="10"/>
          </p:nvPr>
        </p:nvSpPr>
        <p:spPr/>
        <p:txBody>
          <a:bodyPr/>
          <a:lstStyle/>
          <a:p>
            <a:pPr>
              <a:defRPr/>
            </a:pPr>
            <a:fld id="{3F4105E3-F159-4C05-A81D-706C3A772C18}" type="datetime1">
              <a:rPr lang="zh-CN" altLang="en-US" smtClean="0"/>
              <a:pPr>
                <a:defRPr/>
              </a:pPr>
              <a:t>2018/12/20</a:t>
            </a:fld>
            <a:endParaRPr lang="zh-CN" altLang="en-US" sz="1200"/>
          </a:p>
        </p:txBody>
      </p:sp>
      <p:sp>
        <p:nvSpPr>
          <p:cNvPr id="5" name="灯片编号占位符 4"/>
          <p:cNvSpPr>
            <a:spLocks noGrp="1"/>
          </p:cNvSpPr>
          <p:nvPr>
            <p:ph type="sldNum" sz="quarter" idx="11"/>
          </p:nvPr>
        </p:nvSpPr>
        <p:spPr/>
        <p:txBody>
          <a:bodyPr/>
          <a:lstStyle/>
          <a:p>
            <a:fld id="{A65D54E7-459D-4531-A31D-84995F1E2394}" type="slidenum">
              <a:rPr lang="zh-CN" altLang="en-US" smtClean="0"/>
              <a:pPr/>
              <a:t>1</a:t>
            </a:fld>
            <a:endParaRPr lang="zh-CN" altLang="en-US" sz="1200"/>
          </a:p>
        </p:txBody>
      </p:sp>
    </p:spTree>
    <p:extLst>
      <p:ext uri="{BB962C8B-B14F-4D97-AF65-F5344CB8AC3E}">
        <p14:creationId xmlns:p14="http://schemas.microsoft.com/office/powerpoint/2010/main" val="2274758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smtClean="0"/>
              <a:t>PCA</a:t>
            </a:r>
            <a:r>
              <a:rPr lang="zh-CN" altLang="en-US" dirty="0" smtClean="0"/>
              <a:t>简介：主成分分析（</a:t>
            </a:r>
            <a:r>
              <a:rPr lang="en-US" altLang="zh-CN" dirty="0" smtClean="0"/>
              <a:t>Principal Component Analysis</a:t>
            </a:r>
            <a:r>
              <a:rPr lang="zh-CN" altLang="en-US" dirty="0" smtClean="0"/>
              <a:t>，</a:t>
            </a:r>
            <a:r>
              <a:rPr lang="en-US" altLang="zh-CN" dirty="0" smtClean="0"/>
              <a:t>PCA</a:t>
            </a:r>
            <a:r>
              <a:rPr lang="zh-CN" altLang="en-US" dirty="0" smtClean="0"/>
              <a:t>）， 是一种统计方法。通过正交变换将一组可能存在相关性的变量转换为一组线性不相关的变量，转换后的这组变量叫主成分。</a:t>
            </a:r>
            <a:r>
              <a:rPr lang="zh-CN" altLang="en-US" sz="1200" b="0" i="0" kern="1200" dirty="0" smtClean="0">
                <a:solidFill>
                  <a:schemeClr val="tx1"/>
                </a:solidFill>
                <a:effectLst/>
                <a:latin typeface="Arial" pitchFamily="34" charset="0"/>
                <a:ea typeface="+mn-ea"/>
                <a:cs typeface="+mn-cs"/>
              </a:rPr>
              <a:t>主成分分析能够通过提取数据的主要成分，减少数据的特征，达到数据降维的目的。</a:t>
            </a:r>
            <a:endParaRPr lang="en-US" altLang="zh-CN" dirty="0" smtClean="0"/>
          </a:p>
          <a:p>
            <a:endParaRPr lang="zh-CN" altLang="en-US" dirty="0"/>
          </a:p>
        </p:txBody>
      </p:sp>
      <p:sp>
        <p:nvSpPr>
          <p:cNvPr id="4" name="日期占位符 3"/>
          <p:cNvSpPr>
            <a:spLocks noGrp="1"/>
          </p:cNvSpPr>
          <p:nvPr>
            <p:ph type="dt" idx="10"/>
          </p:nvPr>
        </p:nvSpPr>
        <p:spPr/>
        <p:txBody>
          <a:bodyPr/>
          <a:lstStyle/>
          <a:p>
            <a:pPr>
              <a:defRPr/>
            </a:pPr>
            <a:fld id="{3F4105E3-F159-4C05-A81D-706C3A772C18}" type="datetime1">
              <a:rPr lang="zh-CN" altLang="en-US" smtClean="0"/>
              <a:pPr>
                <a:defRPr/>
              </a:pPr>
              <a:t>2018/12/20</a:t>
            </a:fld>
            <a:endParaRPr lang="zh-CN" altLang="en-US" sz="1200"/>
          </a:p>
        </p:txBody>
      </p:sp>
      <p:sp>
        <p:nvSpPr>
          <p:cNvPr id="5" name="灯片编号占位符 4"/>
          <p:cNvSpPr>
            <a:spLocks noGrp="1"/>
          </p:cNvSpPr>
          <p:nvPr>
            <p:ph type="sldNum" sz="quarter" idx="11"/>
          </p:nvPr>
        </p:nvSpPr>
        <p:spPr/>
        <p:txBody>
          <a:bodyPr/>
          <a:lstStyle/>
          <a:p>
            <a:fld id="{A65D54E7-459D-4531-A31D-84995F1E2394}" type="slidenum">
              <a:rPr lang="zh-CN" altLang="en-US" smtClean="0"/>
              <a:pPr/>
              <a:t>2</a:t>
            </a:fld>
            <a:endParaRPr lang="zh-CN" altLang="en-US" sz="1200"/>
          </a:p>
        </p:txBody>
      </p:sp>
    </p:spTree>
    <p:extLst>
      <p:ext uri="{BB962C8B-B14F-4D97-AF65-F5344CB8AC3E}">
        <p14:creationId xmlns:p14="http://schemas.microsoft.com/office/powerpoint/2010/main" val="716925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sz="1200" b="0" i="0" kern="1200" dirty="0" smtClean="0">
                <a:solidFill>
                  <a:schemeClr val="tx1"/>
                </a:solidFill>
                <a:effectLst/>
                <a:latin typeface="Arial" pitchFamily="34" charset="0"/>
                <a:ea typeface="+mn-ea"/>
                <a:cs typeface="+mn-cs"/>
              </a:rPr>
              <a:t>假设在二维坐标平面上，每个点有两个坐标值对应两个坐标轴</a:t>
            </a:r>
            <a:r>
              <a:rPr lang="en-US" altLang="zh-CN" sz="1200" b="0" i="0" kern="1200" dirty="0" smtClean="0">
                <a:solidFill>
                  <a:schemeClr val="tx1"/>
                </a:solidFill>
                <a:effectLst/>
                <a:latin typeface="Arial" pitchFamily="34" charset="0"/>
                <a:ea typeface="+mn-ea"/>
                <a:cs typeface="+mn-cs"/>
              </a:rPr>
              <a:t>;</a:t>
            </a:r>
          </a:p>
          <a:p>
            <a:r>
              <a:rPr lang="zh-CN" altLang="en-US" sz="1200" b="0" i="0" kern="1200" dirty="0" smtClean="0">
                <a:solidFill>
                  <a:schemeClr val="tx1"/>
                </a:solidFill>
                <a:effectLst/>
                <a:latin typeface="Arial" pitchFamily="34" charset="0"/>
                <a:ea typeface="+mn-ea"/>
                <a:cs typeface="+mn-cs"/>
              </a:rPr>
              <a:t>如果数据形成一个晶格椭圆形状的椭圆有一个长轴和一个小轴。数据在小轴方向变化很小</a:t>
            </a:r>
            <a:r>
              <a:rPr lang="en-US" altLang="zh-CN" sz="1200" b="0" i="0" kern="1200" dirty="0" smtClean="0">
                <a:solidFill>
                  <a:schemeClr val="tx1"/>
                </a:solidFill>
                <a:effectLst/>
                <a:latin typeface="Arial" pitchFamily="34" charset="0"/>
                <a:ea typeface="+mn-ea"/>
                <a:cs typeface="+mn-cs"/>
              </a:rPr>
              <a:t>;</a:t>
            </a:r>
          </a:p>
          <a:p>
            <a:r>
              <a:rPr lang="zh-CN" altLang="en-US" sz="1200" b="0" i="0" kern="1200" dirty="0" smtClean="0">
                <a:solidFill>
                  <a:schemeClr val="tx1"/>
                </a:solidFill>
                <a:effectLst/>
                <a:latin typeface="Arial" pitchFamily="34" charset="0"/>
                <a:ea typeface="+mn-ea"/>
                <a:cs typeface="+mn-cs"/>
              </a:rPr>
              <a:t>在极端情况下，这种退化到一点小轴，大轴方向可以完全解释这些点的变化。</a:t>
            </a:r>
          </a:p>
          <a:p>
            <a:endParaRPr lang="zh-CN" altLang="en-US" dirty="0"/>
          </a:p>
        </p:txBody>
      </p:sp>
      <p:sp>
        <p:nvSpPr>
          <p:cNvPr id="4" name="日期占位符 3"/>
          <p:cNvSpPr>
            <a:spLocks noGrp="1"/>
          </p:cNvSpPr>
          <p:nvPr>
            <p:ph type="dt" idx="10"/>
          </p:nvPr>
        </p:nvSpPr>
        <p:spPr/>
        <p:txBody>
          <a:bodyPr/>
          <a:lstStyle/>
          <a:p>
            <a:pPr>
              <a:defRPr/>
            </a:pPr>
            <a:fld id="{3F4105E3-F159-4C05-A81D-706C3A772C18}" type="datetime1">
              <a:rPr lang="zh-CN" altLang="en-US" smtClean="0"/>
              <a:pPr>
                <a:defRPr/>
              </a:pPr>
              <a:t>2018/12/20</a:t>
            </a:fld>
            <a:endParaRPr lang="zh-CN" altLang="en-US" sz="1200"/>
          </a:p>
        </p:txBody>
      </p:sp>
      <p:sp>
        <p:nvSpPr>
          <p:cNvPr id="5" name="灯片编号占位符 4"/>
          <p:cNvSpPr>
            <a:spLocks noGrp="1"/>
          </p:cNvSpPr>
          <p:nvPr>
            <p:ph type="sldNum" sz="quarter" idx="11"/>
          </p:nvPr>
        </p:nvSpPr>
        <p:spPr/>
        <p:txBody>
          <a:bodyPr/>
          <a:lstStyle/>
          <a:p>
            <a:fld id="{A65D54E7-459D-4531-A31D-84995F1E2394}" type="slidenum">
              <a:rPr lang="zh-CN" altLang="en-US" smtClean="0"/>
              <a:pPr/>
              <a:t>3</a:t>
            </a:fld>
            <a:endParaRPr lang="zh-CN" altLang="en-US" sz="1200"/>
          </a:p>
        </p:txBody>
      </p:sp>
    </p:spTree>
    <p:extLst>
      <p:ext uri="{BB962C8B-B14F-4D97-AF65-F5344CB8AC3E}">
        <p14:creationId xmlns:p14="http://schemas.microsoft.com/office/powerpoint/2010/main" val="4136006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lvl="0"/>
            <a:r>
              <a:rPr lang="zh-CN" altLang="en-US" dirty="0" smtClean="0"/>
              <a:t>将图像数据转换为样本矩阵</a:t>
            </a:r>
            <a:r>
              <a:rPr lang="en-US" altLang="zh-CN" dirty="0" smtClean="0"/>
              <a:t>---</a:t>
            </a:r>
            <a:r>
              <a:rPr lang="zh-CN" altLang="en-US" dirty="0" smtClean="0"/>
              <a:t>对样本矩阵进行主成分分析</a:t>
            </a:r>
            <a:r>
              <a:rPr lang="en-US" altLang="zh-CN" dirty="0" smtClean="0"/>
              <a:t>---</a:t>
            </a:r>
            <a:r>
              <a:rPr lang="zh-CN" altLang="zh-CN" dirty="0" smtClean="0"/>
              <a:t>保存系数矩阵</a:t>
            </a:r>
            <a:r>
              <a:rPr lang="en-US" altLang="zh-CN" dirty="0" smtClean="0"/>
              <a:t>T</a:t>
            </a:r>
            <a:r>
              <a:rPr lang="zh-CN" altLang="zh-CN" dirty="0" smtClean="0"/>
              <a:t>和得分矩阵</a:t>
            </a:r>
            <a:r>
              <a:rPr lang="en-US" altLang="zh-CN" dirty="0" smtClean="0"/>
              <a:t>SCORE---</a:t>
            </a:r>
            <a:endParaRPr lang="zh-CN" altLang="en-US" dirty="0" smtClean="0"/>
          </a:p>
          <a:p>
            <a:pPr lvl="0"/>
            <a:r>
              <a:rPr lang="zh-CN" altLang="en-US" dirty="0" smtClean="0"/>
              <a:t>图像数据存储或传输</a:t>
            </a:r>
            <a:r>
              <a:rPr lang="en-US" altLang="zh-CN" dirty="0" smtClean="0"/>
              <a:t>---</a:t>
            </a:r>
            <a:r>
              <a:rPr lang="zh-CN" altLang="en-US" dirty="0" smtClean="0"/>
              <a:t>根据</a:t>
            </a:r>
            <a:r>
              <a:rPr lang="en-US" altLang="zh-CN" dirty="0" smtClean="0"/>
              <a:t>T</a:t>
            </a:r>
            <a:r>
              <a:rPr lang="zh-CN" altLang="en-US" dirty="0" smtClean="0"/>
              <a:t>与</a:t>
            </a:r>
            <a:r>
              <a:rPr lang="en-US" altLang="zh-CN" dirty="0" smtClean="0"/>
              <a:t>SCORE</a:t>
            </a:r>
            <a:r>
              <a:rPr lang="zh-CN" altLang="en-US" dirty="0" smtClean="0"/>
              <a:t>重构图像数据</a:t>
            </a:r>
            <a:r>
              <a:rPr lang="en-US" altLang="zh-CN" dirty="0" smtClean="0"/>
              <a:t>X=SCORE*T‘----</a:t>
            </a:r>
            <a:r>
              <a:rPr lang="zh-CN" altLang="en-US" dirty="0" smtClean="0"/>
              <a:t>对图像数据进行后续处理</a:t>
            </a:r>
          </a:p>
          <a:p>
            <a:pPr marL="0" marR="0" lvl="0" indent="0" algn="l" defTabSz="0" rtl="0" eaLnBrk="0" fontAlgn="base" latinLnBrk="0" hangingPunct="0">
              <a:lnSpc>
                <a:spcPct val="100000"/>
              </a:lnSpc>
              <a:spcBef>
                <a:spcPct val="30000"/>
              </a:spcBef>
              <a:spcAft>
                <a:spcPct val="0"/>
              </a:spcAft>
              <a:buClrTx/>
              <a:buSzTx/>
              <a:buFontTx/>
              <a:buNone/>
              <a:tabLst/>
              <a:defRPr/>
            </a:pPr>
            <a:endParaRPr lang="zh-CN" altLang="en-US" sz="1200" b="1" dirty="0" smtClean="0">
              <a:solidFill>
                <a:schemeClr val="tx1"/>
              </a:solidFill>
              <a:latin typeface="仿宋" pitchFamily="49" charset="-122"/>
              <a:ea typeface="仿宋" pitchFamily="49" charset="-122"/>
            </a:endParaRPr>
          </a:p>
          <a:p>
            <a:endParaRPr lang="zh-CN" altLang="en-US" dirty="0"/>
          </a:p>
        </p:txBody>
      </p:sp>
      <p:sp>
        <p:nvSpPr>
          <p:cNvPr id="4" name="日期占位符 3"/>
          <p:cNvSpPr>
            <a:spLocks noGrp="1"/>
          </p:cNvSpPr>
          <p:nvPr>
            <p:ph type="dt" idx="10"/>
          </p:nvPr>
        </p:nvSpPr>
        <p:spPr/>
        <p:txBody>
          <a:bodyPr/>
          <a:lstStyle/>
          <a:p>
            <a:pPr>
              <a:defRPr/>
            </a:pPr>
            <a:fld id="{3F4105E3-F159-4C05-A81D-706C3A772C18}" type="datetime1">
              <a:rPr lang="zh-CN" altLang="en-US" smtClean="0"/>
              <a:pPr>
                <a:defRPr/>
              </a:pPr>
              <a:t>2018/12/20</a:t>
            </a:fld>
            <a:endParaRPr lang="zh-CN" altLang="en-US" sz="1200"/>
          </a:p>
        </p:txBody>
      </p:sp>
      <p:sp>
        <p:nvSpPr>
          <p:cNvPr id="5" name="灯片编号占位符 4"/>
          <p:cNvSpPr>
            <a:spLocks noGrp="1"/>
          </p:cNvSpPr>
          <p:nvPr>
            <p:ph type="sldNum" sz="quarter" idx="11"/>
          </p:nvPr>
        </p:nvSpPr>
        <p:spPr/>
        <p:txBody>
          <a:bodyPr/>
          <a:lstStyle/>
          <a:p>
            <a:fld id="{A65D54E7-459D-4531-A31D-84995F1E2394}" type="slidenum">
              <a:rPr lang="zh-CN" altLang="en-US" smtClean="0"/>
              <a:pPr/>
              <a:t>6</a:t>
            </a:fld>
            <a:endParaRPr lang="zh-CN" altLang="en-US" sz="1200"/>
          </a:p>
        </p:txBody>
      </p:sp>
    </p:spTree>
    <p:extLst>
      <p:ext uri="{BB962C8B-B14F-4D97-AF65-F5344CB8AC3E}">
        <p14:creationId xmlns:p14="http://schemas.microsoft.com/office/powerpoint/2010/main" val="876736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zh-CN" sz="1200" kern="1200" dirty="0" smtClean="0">
                <a:solidFill>
                  <a:schemeClr val="tx1"/>
                </a:solidFill>
                <a:effectLst/>
                <a:latin typeface="Arial" pitchFamily="34" charset="0"/>
                <a:ea typeface="+mn-ea"/>
                <a:cs typeface="+mn-cs"/>
              </a:rPr>
              <a:t>六张图像原图及其在</a:t>
            </a:r>
            <a:r>
              <a:rPr lang="en-US" altLang="zh-CN" sz="1200" kern="1200" dirty="0" smtClean="0">
                <a:solidFill>
                  <a:schemeClr val="tx1"/>
                </a:solidFill>
                <a:effectLst/>
                <a:latin typeface="Arial" pitchFamily="34" charset="0"/>
                <a:ea typeface="+mn-ea"/>
                <a:cs typeface="+mn-cs"/>
              </a:rPr>
              <a:t>3.3.2</a:t>
            </a:r>
            <a:r>
              <a:rPr lang="zh-CN" altLang="zh-CN" sz="1200" kern="1200" dirty="0" smtClean="0">
                <a:solidFill>
                  <a:schemeClr val="tx1"/>
                </a:solidFill>
                <a:effectLst/>
                <a:latin typeface="Arial" pitchFamily="34" charset="0"/>
                <a:ea typeface="+mn-ea"/>
                <a:cs typeface="+mn-cs"/>
              </a:rPr>
              <a:t>参数下对应的复原图像</a:t>
            </a:r>
            <a:endParaRPr lang="zh-CN" altLang="en-US" dirty="0"/>
          </a:p>
        </p:txBody>
      </p:sp>
      <p:sp>
        <p:nvSpPr>
          <p:cNvPr id="4" name="日期占位符 3"/>
          <p:cNvSpPr>
            <a:spLocks noGrp="1"/>
          </p:cNvSpPr>
          <p:nvPr>
            <p:ph type="dt" idx="10"/>
          </p:nvPr>
        </p:nvSpPr>
        <p:spPr/>
        <p:txBody>
          <a:bodyPr/>
          <a:lstStyle/>
          <a:p>
            <a:pPr>
              <a:defRPr/>
            </a:pPr>
            <a:fld id="{3F4105E3-F159-4C05-A81D-706C3A772C18}" type="datetime1">
              <a:rPr lang="zh-CN" altLang="en-US" smtClean="0"/>
              <a:pPr>
                <a:defRPr/>
              </a:pPr>
              <a:t>2018/12/20</a:t>
            </a:fld>
            <a:endParaRPr lang="zh-CN" altLang="en-US" sz="1200"/>
          </a:p>
        </p:txBody>
      </p:sp>
      <p:sp>
        <p:nvSpPr>
          <p:cNvPr id="5" name="灯片编号占位符 4"/>
          <p:cNvSpPr>
            <a:spLocks noGrp="1"/>
          </p:cNvSpPr>
          <p:nvPr>
            <p:ph type="sldNum" sz="quarter" idx="11"/>
          </p:nvPr>
        </p:nvSpPr>
        <p:spPr/>
        <p:txBody>
          <a:bodyPr/>
          <a:lstStyle/>
          <a:p>
            <a:fld id="{A65D54E7-459D-4531-A31D-84995F1E2394}" type="slidenum">
              <a:rPr lang="zh-CN" altLang="en-US" smtClean="0"/>
              <a:pPr/>
              <a:t>10</a:t>
            </a:fld>
            <a:endParaRPr lang="zh-CN" altLang="en-US" sz="1200"/>
          </a:p>
        </p:txBody>
      </p:sp>
    </p:spTree>
    <p:extLst>
      <p:ext uri="{BB962C8B-B14F-4D97-AF65-F5344CB8AC3E}">
        <p14:creationId xmlns:p14="http://schemas.microsoft.com/office/powerpoint/2010/main" val="173558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3F4105E3-F159-4C05-A81D-706C3A772C18}" type="datetime1">
              <a:rPr lang="zh-CN" altLang="en-US" smtClean="0"/>
              <a:pPr>
                <a:defRPr/>
              </a:pPr>
              <a:t>2018/12/20</a:t>
            </a:fld>
            <a:endParaRPr lang="zh-CN" altLang="en-US" sz="1200"/>
          </a:p>
        </p:txBody>
      </p:sp>
      <p:sp>
        <p:nvSpPr>
          <p:cNvPr id="5" name="灯片编号占位符 4"/>
          <p:cNvSpPr>
            <a:spLocks noGrp="1"/>
          </p:cNvSpPr>
          <p:nvPr>
            <p:ph type="sldNum" sz="quarter" idx="11"/>
          </p:nvPr>
        </p:nvSpPr>
        <p:spPr/>
        <p:txBody>
          <a:bodyPr/>
          <a:lstStyle/>
          <a:p>
            <a:fld id="{A65D54E7-459D-4531-A31D-84995F1E2394}" type="slidenum">
              <a:rPr lang="zh-CN" altLang="en-US" smtClean="0"/>
              <a:pPr/>
              <a:t>11</a:t>
            </a:fld>
            <a:endParaRPr lang="zh-CN" altLang="en-US" sz="1200"/>
          </a:p>
        </p:txBody>
      </p:sp>
    </p:spTree>
    <p:extLst>
      <p:ext uri="{BB962C8B-B14F-4D97-AF65-F5344CB8AC3E}">
        <p14:creationId xmlns:p14="http://schemas.microsoft.com/office/powerpoint/2010/main" val="2937640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明显的块状效应</a:t>
            </a:r>
            <a:r>
              <a:rPr lang="en-US" altLang="zh-CN" smtClean="0"/>
              <a:t>~</a:t>
            </a:r>
            <a:endParaRPr lang="zh-CN" altLang="en-US"/>
          </a:p>
        </p:txBody>
      </p:sp>
      <p:sp>
        <p:nvSpPr>
          <p:cNvPr id="4" name="日期占位符 3"/>
          <p:cNvSpPr>
            <a:spLocks noGrp="1"/>
          </p:cNvSpPr>
          <p:nvPr>
            <p:ph type="dt" idx="10"/>
          </p:nvPr>
        </p:nvSpPr>
        <p:spPr/>
        <p:txBody>
          <a:bodyPr/>
          <a:lstStyle/>
          <a:p>
            <a:pPr>
              <a:defRPr/>
            </a:pPr>
            <a:fld id="{3F4105E3-F159-4C05-A81D-706C3A772C18}" type="datetime1">
              <a:rPr lang="zh-CN" altLang="en-US" smtClean="0"/>
              <a:pPr>
                <a:defRPr/>
              </a:pPr>
              <a:t>2018/12/20</a:t>
            </a:fld>
            <a:endParaRPr lang="zh-CN" altLang="en-US" sz="1200"/>
          </a:p>
        </p:txBody>
      </p:sp>
      <p:sp>
        <p:nvSpPr>
          <p:cNvPr id="5" name="灯片编号占位符 4"/>
          <p:cNvSpPr>
            <a:spLocks noGrp="1"/>
          </p:cNvSpPr>
          <p:nvPr>
            <p:ph type="sldNum" sz="quarter" idx="11"/>
          </p:nvPr>
        </p:nvSpPr>
        <p:spPr/>
        <p:txBody>
          <a:bodyPr/>
          <a:lstStyle/>
          <a:p>
            <a:fld id="{A65D54E7-459D-4531-A31D-84995F1E2394}" type="slidenum">
              <a:rPr lang="zh-CN" altLang="en-US" smtClean="0"/>
              <a:pPr/>
              <a:t>17</a:t>
            </a:fld>
            <a:endParaRPr lang="zh-CN" altLang="en-US" sz="1200"/>
          </a:p>
        </p:txBody>
      </p:sp>
    </p:spTree>
    <p:extLst>
      <p:ext uri="{BB962C8B-B14F-4D97-AF65-F5344CB8AC3E}">
        <p14:creationId xmlns:p14="http://schemas.microsoft.com/office/powerpoint/2010/main" val="2411833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515A5802-18E8-4752-95FF-D6CC0222B9B2}" type="datetime1">
              <a:rPr lang="zh-CN" altLang="en-US"/>
              <a:pPr>
                <a:defRPr/>
              </a:pPr>
              <a:t>2018/12/20</a:t>
            </a:fld>
            <a:endParaRPr lang="zh-CN" altLang="en-US" sz="1800">
              <a:solidFill>
                <a:schemeClr val="tx1"/>
              </a:solidFill>
              <a:latin typeface="Arial" pitchFamily="34" charset="0"/>
              <a:ea typeface="宋体" pitchFamily="2" charset="-122"/>
            </a:endParaRPr>
          </a:p>
        </p:txBody>
      </p:sp>
      <p:sp>
        <p:nvSpPr>
          <p:cNvPr id="5" name="页脚占位符 4"/>
          <p:cNvSpPr>
            <a:spLocks noGrp="1"/>
          </p:cNvSpPr>
          <p:nvPr>
            <p:ph type="ftr" sz="quarter" idx="11"/>
          </p:nvPr>
        </p:nvSpPr>
        <p:spPr/>
        <p:txBody>
          <a:bodyPr/>
          <a:lstStyle>
            <a:lvl1pPr>
              <a:defRPr/>
            </a:lvl1pPr>
          </a:lstStyle>
          <a:p>
            <a:pPr>
              <a:defRPr/>
            </a:pPr>
            <a:endParaRPr lang="zh-CN" altLang="zh-CN"/>
          </a:p>
        </p:txBody>
      </p:sp>
      <p:sp>
        <p:nvSpPr>
          <p:cNvPr id="6" name="灯片编号占位符 5"/>
          <p:cNvSpPr>
            <a:spLocks noGrp="1"/>
          </p:cNvSpPr>
          <p:nvPr>
            <p:ph type="sldNum" sz="quarter" idx="12"/>
          </p:nvPr>
        </p:nvSpPr>
        <p:spPr/>
        <p:txBody>
          <a:bodyPr/>
          <a:lstStyle>
            <a:lvl1pPr>
              <a:defRPr/>
            </a:lvl1pPr>
          </a:lstStyle>
          <a:p>
            <a:fld id="{237C76B7-2AAF-462C-A0AB-47E81F743E70}" type="slidenum">
              <a:rPr lang="zh-CN" altLang="en-US"/>
              <a:pPr/>
              <a:t>‹#›</a:t>
            </a:fld>
            <a:endParaRPr lang="zh-CN" altLang="en-US" sz="1800">
              <a:solidFill>
                <a:schemeClr val="tx1"/>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7003911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23DB96BA-0C3F-4DDF-81DF-1D14CEABB14F}" type="datetime1">
              <a:rPr lang="zh-CN" altLang="en-US"/>
              <a:pPr>
                <a:defRPr/>
              </a:pPr>
              <a:t>2018/12/20</a:t>
            </a:fld>
            <a:endParaRPr lang="zh-CN" altLang="en-US" sz="1800">
              <a:solidFill>
                <a:schemeClr val="tx1"/>
              </a:solidFill>
              <a:latin typeface="Arial" pitchFamily="34" charset="0"/>
              <a:ea typeface="宋体" pitchFamily="2" charset="-122"/>
            </a:endParaRPr>
          </a:p>
        </p:txBody>
      </p:sp>
      <p:sp>
        <p:nvSpPr>
          <p:cNvPr id="5" name="页脚占位符 4"/>
          <p:cNvSpPr>
            <a:spLocks noGrp="1"/>
          </p:cNvSpPr>
          <p:nvPr>
            <p:ph type="ftr" sz="quarter" idx="11"/>
          </p:nvPr>
        </p:nvSpPr>
        <p:spPr/>
        <p:txBody>
          <a:bodyPr/>
          <a:lstStyle>
            <a:lvl1pPr>
              <a:defRPr/>
            </a:lvl1pPr>
          </a:lstStyle>
          <a:p>
            <a:pPr>
              <a:defRPr/>
            </a:pPr>
            <a:endParaRPr lang="zh-CN" altLang="zh-CN"/>
          </a:p>
        </p:txBody>
      </p:sp>
      <p:sp>
        <p:nvSpPr>
          <p:cNvPr id="6" name="灯片编号占位符 5"/>
          <p:cNvSpPr>
            <a:spLocks noGrp="1"/>
          </p:cNvSpPr>
          <p:nvPr>
            <p:ph type="sldNum" sz="quarter" idx="12"/>
          </p:nvPr>
        </p:nvSpPr>
        <p:spPr/>
        <p:txBody>
          <a:bodyPr/>
          <a:lstStyle>
            <a:lvl1pPr>
              <a:defRPr/>
            </a:lvl1pPr>
          </a:lstStyle>
          <a:p>
            <a:fld id="{BE27AA7E-487E-4A54-A0C1-25F7496F5FB1}" type="slidenum">
              <a:rPr lang="zh-CN" altLang="en-US"/>
              <a:pPr/>
              <a:t>‹#›</a:t>
            </a:fld>
            <a:endParaRPr lang="zh-CN" altLang="en-US" sz="1800">
              <a:solidFill>
                <a:schemeClr val="tx1"/>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403395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49AF0121-8B33-4133-B6F2-96D6F4CFE743}" type="datetime1">
              <a:rPr lang="zh-CN" altLang="en-US"/>
              <a:pPr>
                <a:defRPr/>
              </a:pPr>
              <a:t>2018/12/20</a:t>
            </a:fld>
            <a:endParaRPr lang="zh-CN" altLang="en-US" sz="1800">
              <a:solidFill>
                <a:schemeClr val="tx1"/>
              </a:solidFill>
              <a:latin typeface="Arial" pitchFamily="34" charset="0"/>
              <a:ea typeface="宋体" pitchFamily="2" charset="-122"/>
            </a:endParaRPr>
          </a:p>
        </p:txBody>
      </p:sp>
      <p:sp>
        <p:nvSpPr>
          <p:cNvPr id="5" name="页脚占位符 4"/>
          <p:cNvSpPr>
            <a:spLocks noGrp="1"/>
          </p:cNvSpPr>
          <p:nvPr>
            <p:ph type="ftr" sz="quarter" idx="11"/>
          </p:nvPr>
        </p:nvSpPr>
        <p:spPr/>
        <p:txBody>
          <a:bodyPr/>
          <a:lstStyle>
            <a:lvl1pPr>
              <a:defRPr/>
            </a:lvl1pPr>
          </a:lstStyle>
          <a:p>
            <a:pPr>
              <a:defRPr/>
            </a:pPr>
            <a:endParaRPr lang="zh-CN" altLang="zh-CN"/>
          </a:p>
        </p:txBody>
      </p:sp>
      <p:sp>
        <p:nvSpPr>
          <p:cNvPr id="6" name="灯片编号占位符 5"/>
          <p:cNvSpPr>
            <a:spLocks noGrp="1"/>
          </p:cNvSpPr>
          <p:nvPr>
            <p:ph type="sldNum" sz="quarter" idx="12"/>
          </p:nvPr>
        </p:nvSpPr>
        <p:spPr/>
        <p:txBody>
          <a:bodyPr/>
          <a:lstStyle>
            <a:lvl1pPr>
              <a:defRPr/>
            </a:lvl1pPr>
          </a:lstStyle>
          <a:p>
            <a:fld id="{35EBC565-4BC6-453E-A43D-19AFF9D90890}" type="slidenum">
              <a:rPr lang="zh-CN" altLang="en-US"/>
              <a:pPr/>
              <a:t>‹#›</a:t>
            </a:fld>
            <a:endParaRPr lang="zh-CN" altLang="en-US" sz="1800">
              <a:solidFill>
                <a:schemeClr val="tx1"/>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2947668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p:txBody>
          <a:bodyPr/>
          <a:lstStyle>
            <a:lvl1pPr>
              <a:defRPr/>
            </a:lvl1pPr>
          </a:lstStyle>
          <a:p>
            <a:pPr>
              <a:defRPr/>
            </a:pPr>
            <a:fld id="{A04BD8E2-7705-471E-8989-AE6D54F91715}" type="datetime1">
              <a:rPr lang="zh-CN" altLang="en-US"/>
              <a:pPr>
                <a:defRPr/>
              </a:pPr>
              <a:t>2018/12/20</a:t>
            </a:fld>
            <a:endParaRPr lang="zh-CN" altLang="en-US" sz="1800">
              <a:solidFill>
                <a:schemeClr val="tx1"/>
              </a:solidFill>
              <a:latin typeface="Arial" pitchFamily="34" charset="0"/>
              <a:ea typeface="宋体" pitchFamily="2" charset="-122"/>
            </a:endParaRPr>
          </a:p>
        </p:txBody>
      </p:sp>
      <p:sp>
        <p:nvSpPr>
          <p:cNvPr id="4" name="页脚占位符 3"/>
          <p:cNvSpPr>
            <a:spLocks noGrp="1"/>
          </p:cNvSpPr>
          <p:nvPr>
            <p:ph type="ftr" sz="quarter" idx="11"/>
          </p:nvPr>
        </p:nvSpPr>
        <p:spPr/>
        <p:txBody>
          <a:bodyPr/>
          <a:lstStyle>
            <a:lvl1pPr>
              <a:defRPr/>
            </a:lvl1pPr>
          </a:lstStyle>
          <a:p>
            <a:pPr>
              <a:defRPr/>
            </a:pPr>
            <a:endParaRPr lang="zh-CN" altLang="zh-CN"/>
          </a:p>
        </p:txBody>
      </p:sp>
      <p:sp>
        <p:nvSpPr>
          <p:cNvPr id="5" name="灯片编号占位符 4"/>
          <p:cNvSpPr>
            <a:spLocks noGrp="1"/>
          </p:cNvSpPr>
          <p:nvPr>
            <p:ph type="sldNum" sz="quarter" idx="12"/>
          </p:nvPr>
        </p:nvSpPr>
        <p:spPr/>
        <p:txBody>
          <a:bodyPr/>
          <a:lstStyle>
            <a:lvl1pPr>
              <a:defRPr/>
            </a:lvl1pPr>
          </a:lstStyle>
          <a:p>
            <a:fld id="{B1D00890-BD18-426B-91B3-898F21100014}" type="slidenum">
              <a:rPr lang="zh-CN" altLang="en-US"/>
              <a:pPr/>
              <a:t>‹#›</a:t>
            </a:fld>
            <a:endParaRPr lang="zh-CN" altLang="en-US" sz="1800">
              <a:solidFill>
                <a:schemeClr val="tx1"/>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722265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E0836FF7-ED35-40F1-9581-21EDFA6A64C4}" type="datetime1">
              <a:rPr lang="zh-CN" altLang="en-US"/>
              <a:pPr>
                <a:defRPr/>
              </a:pPr>
              <a:t>2018/12/20</a:t>
            </a:fld>
            <a:endParaRPr lang="zh-CN" altLang="en-US" sz="1800">
              <a:solidFill>
                <a:schemeClr val="tx1"/>
              </a:solidFill>
              <a:latin typeface="Arial" pitchFamily="34" charset="0"/>
              <a:ea typeface="宋体" pitchFamily="2" charset="-122"/>
            </a:endParaRPr>
          </a:p>
        </p:txBody>
      </p:sp>
      <p:sp>
        <p:nvSpPr>
          <p:cNvPr id="5" name="页脚占位符 4"/>
          <p:cNvSpPr>
            <a:spLocks noGrp="1"/>
          </p:cNvSpPr>
          <p:nvPr>
            <p:ph type="ftr" sz="quarter" idx="11"/>
          </p:nvPr>
        </p:nvSpPr>
        <p:spPr/>
        <p:txBody>
          <a:bodyPr/>
          <a:lstStyle>
            <a:lvl1pPr>
              <a:defRPr/>
            </a:lvl1pPr>
          </a:lstStyle>
          <a:p>
            <a:pPr>
              <a:defRPr/>
            </a:pPr>
            <a:endParaRPr lang="zh-CN" altLang="zh-CN"/>
          </a:p>
        </p:txBody>
      </p:sp>
      <p:sp>
        <p:nvSpPr>
          <p:cNvPr id="6" name="灯片编号占位符 5"/>
          <p:cNvSpPr>
            <a:spLocks noGrp="1"/>
          </p:cNvSpPr>
          <p:nvPr>
            <p:ph type="sldNum" sz="quarter" idx="12"/>
          </p:nvPr>
        </p:nvSpPr>
        <p:spPr/>
        <p:txBody>
          <a:bodyPr/>
          <a:lstStyle>
            <a:lvl1pPr>
              <a:defRPr/>
            </a:lvl1pPr>
          </a:lstStyle>
          <a:p>
            <a:fld id="{11D077C6-052B-44D6-AF8D-6AAC898DAFB6}" type="slidenum">
              <a:rPr lang="zh-CN" altLang="en-US"/>
              <a:pPr/>
              <a:t>‹#›</a:t>
            </a:fld>
            <a:endParaRPr lang="zh-CN" altLang="en-US" sz="1800">
              <a:solidFill>
                <a:schemeClr val="tx1"/>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990463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DB829771-0716-409B-A8F7-174E1E98AF23}" type="datetime1">
              <a:rPr lang="zh-CN" altLang="en-US"/>
              <a:pPr>
                <a:defRPr/>
              </a:pPr>
              <a:t>2018/12/20</a:t>
            </a:fld>
            <a:endParaRPr lang="zh-CN" altLang="en-US" sz="1800">
              <a:solidFill>
                <a:schemeClr val="tx1"/>
              </a:solidFill>
              <a:latin typeface="Arial" pitchFamily="34" charset="0"/>
              <a:ea typeface="宋体" pitchFamily="2" charset="-122"/>
            </a:endParaRPr>
          </a:p>
        </p:txBody>
      </p:sp>
      <p:sp>
        <p:nvSpPr>
          <p:cNvPr id="5" name="页脚占位符 4"/>
          <p:cNvSpPr>
            <a:spLocks noGrp="1"/>
          </p:cNvSpPr>
          <p:nvPr>
            <p:ph type="ftr" sz="quarter" idx="11"/>
          </p:nvPr>
        </p:nvSpPr>
        <p:spPr/>
        <p:txBody>
          <a:bodyPr/>
          <a:lstStyle>
            <a:lvl1pPr>
              <a:defRPr/>
            </a:lvl1pPr>
          </a:lstStyle>
          <a:p>
            <a:pPr>
              <a:defRPr/>
            </a:pPr>
            <a:endParaRPr lang="zh-CN" altLang="zh-CN"/>
          </a:p>
        </p:txBody>
      </p:sp>
      <p:sp>
        <p:nvSpPr>
          <p:cNvPr id="6" name="灯片编号占位符 5"/>
          <p:cNvSpPr>
            <a:spLocks noGrp="1"/>
          </p:cNvSpPr>
          <p:nvPr>
            <p:ph type="sldNum" sz="quarter" idx="12"/>
          </p:nvPr>
        </p:nvSpPr>
        <p:spPr/>
        <p:txBody>
          <a:bodyPr/>
          <a:lstStyle>
            <a:lvl1pPr>
              <a:defRPr/>
            </a:lvl1pPr>
          </a:lstStyle>
          <a:p>
            <a:fld id="{C3EA4040-9055-4D26-BA61-A324834D8285}" type="slidenum">
              <a:rPr lang="zh-CN" altLang="en-US"/>
              <a:pPr/>
              <a:t>‹#›</a:t>
            </a:fld>
            <a:endParaRPr lang="zh-CN" altLang="en-US" sz="1800">
              <a:solidFill>
                <a:schemeClr val="tx1"/>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012606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pPr>
              <a:defRPr/>
            </a:pPr>
            <a:fld id="{E66413AB-2BCC-4B6A-B825-92C7445A3A25}" type="datetime1">
              <a:rPr lang="zh-CN" altLang="en-US"/>
              <a:pPr>
                <a:defRPr/>
              </a:pPr>
              <a:t>2018/12/20</a:t>
            </a:fld>
            <a:endParaRPr lang="zh-CN" altLang="en-US" sz="1800">
              <a:solidFill>
                <a:schemeClr val="tx1"/>
              </a:solidFill>
              <a:latin typeface="Arial" pitchFamily="34" charset="0"/>
              <a:ea typeface="宋体" pitchFamily="2" charset="-122"/>
            </a:endParaRPr>
          </a:p>
        </p:txBody>
      </p:sp>
      <p:sp>
        <p:nvSpPr>
          <p:cNvPr id="6" name="页脚占位符 5"/>
          <p:cNvSpPr>
            <a:spLocks noGrp="1"/>
          </p:cNvSpPr>
          <p:nvPr>
            <p:ph type="ftr" sz="quarter" idx="11"/>
          </p:nvPr>
        </p:nvSpPr>
        <p:spPr/>
        <p:txBody>
          <a:bodyPr/>
          <a:lstStyle>
            <a:lvl1pPr>
              <a:defRPr/>
            </a:lvl1pPr>
          </a:lstStyle>
          <a:p>
            <a:pPr>
              <a:defRPr/>
            </a:pPr>
            <a:endParaRPr lang="zh-CN" altLang="zh-CN"/>
          </a:p>
        </p:txBody>
      </p:sp>
      <p:sp>
        <p:nvSpPr>
          <p:cNvPr id="7" name="灯片编号占位符 6"/>
          <p:cNvSpPr>
            <a:spLocks noGrp="1"/>
          </p:cNvSpPr>
          <p:nvPr>
            <p:ph type="sldNum" sz="quarter" idx="12"/>
          </p:nvPr>
        </p:nvSpPr>
        <p:spPr/>
        <p:txBody>
          <a:bodyPr/>
          <a:lstStyle>
            <a:lvl1pPr>
              <a:defRPr/>
            </a:lvl1pPr>
          </a:lstStyle>
          <a:p>
            <a:fld id="{22BAF821-6F58-4A86-921E-2C30DEFC4D1D}" type="slidenum">
              <a:rPr lang="zh-CN" altLang="en-US"/>
              <a:pPr/>
              <a:t>‹#›</a:t>
            </a:fld>
            <a:endParaRPr lang="zh-CN" altLang="en-US" sz="1800">
              <a:solidFill>
                <a:schemeClr val="tx1"/>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176126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pPr>
              <a:defRPr/>
            </a:pPr>
            <a:fld id="{9CEBF5FE-01A0-443F-8C69-19CF4929E232}" type="datetime1">
              <a:rPr lang="zh-CN" altLang="en-US"/>
              <a:pPr>
                <a:defRPr/>
              </a:pPr>
              <a:t>2018/12/20</a:t>
            </a:fld>
            <a:endParaRPr lang="zh-CN" altLang="en-US" sz="1800">
              <a:solidFill>
                <a:schemeClr val="tx1"/>
              </a:solidFill>
              <a:latin typeface="Arial" pitchFamily="34" charset="0"/>
              <a:ea typeface="宋体" pitchFamily="2" charset="-122"/>
            </a:endParaRPr>
          </a:p>
        </p:txBody>
      </p:sp>
      <p:sp>
        <p:nvSpPr>
          <p:cNvPr id="8" name="页脚占位符 7"/>
          <p:cNvSpPr>
            <a:spLocks noGrp="1"/>
          </p:cNvSpPr>
          <p:nvPr>
            <p:ph type="ftr" sz="quarter" idx="11"/>
          </p:nvPr>
        </p:nvSpPr>
        <p:spPr/>
        <p:txBody>
          <a:bodyPr/>
          <a:lstStyle>
            <a:lvl1pPr>
              <a:defRPr/>
            </a:lvl1pPr>
          </a:lstStyle>
          <a:p>
            <a:pPr>
              <a:defRPr/>
            </a:pPr>
            <a:endParaRPr lang="zh-CN" altLang="zh-CN"/>
          </a:p>
        </p:txBody>
      </p:sp>
      <p:sp>
        <p:nvSpPr>
          <p:cNvPr id="9" name="灯片编号占位符 8"/>
          <p:cNvSpPr>
            <a:spLocks noGrp="1"/>
          </p:cNvSpPr>
          <p:nvPr>
            <p:ph type="sldNum" sz="quarter" idx="12"/>
          </p:nvPr>
        </p:nvSpPr>
        <p:spPr/>
        <p:txBody>
          <a:bodyPr/>
          <a:lstStyle>
            <a:lvl1pPr>
              <a:defRPr/>
            </a:lvl1pPr>
          </a:lstStyle>
          <a:p>
            <a:fld id="{9AAA20A2-BFC3-44F5-8AD1-AFDB265AC82D}" type="slidenum">
              <a:rPr lang="zh-CN" altLang="en-US"/>
              <a:pPr/>
              <a:t>‹#›</a:t>
            </a:fld>
            <a:endParaRPr lang="zh-CN" altLang="en-US" sz="1800">
              <a:solidFill>
                <a:schemeClr val="tx1"/>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61183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pPr>
              <a:defRPr/>
            </a:pPr>
            <a:fld id="{4E9F96AF-B41A-4913-B411-0D123AC51719}" type="datetime1">
              <a:rPr lang="zh-CN" altLang="en-US"/>
              <a:pPr>
                <a:defRPr/>
              </a:pPr>
              <a:t>2018/12/20</a:t>
            </a:fld>
            <a:endParaRPr lang="zh-CN" altLang="en-US" sz="1800">
              <a:solidFill>
                <a:schemeClr val="tx1"/>
              </a:solidFill>
              <a:latin typeface="Arial" pitchFamily="34" charset="0"/>
              <a:ea typeface="宋体" pitchFamily="2" charset="-122"/>
            </a:endParaRPr>
          </a:p>
        </p:txBody>
      </p:sp>
      <p:sp>
        <p:nvSpPr>
          <p:cNvPr id="4" name="页脚占位符 3"/>
          <p:cNvSpPr>
            <a:spLocks noGrp="1"/>
          </p:cNvSpPr>
          <p:nvPr>
            <p:ph type="ftr" sz="quarter" idx="11"/>
          </p:nvPr>
        </p:nvSpPr>
        <p:spPr/>
        <p:txBody>
          <a:bodyPr/>
          <a:lstStyle>
            <a:lvl1pPr>
              <a:defRPr/>
            </a:lvl1pPr>
          </a:lstStyle>
          <a:p>
            <a:pPr>
              <a:defRPr/>
            </a:pPr>
            <a:endParaRPr lang="zh-CN" altLang="zh-CN"/>
          </a:p>
        </p:txBody>
      </p:sp>
      <p:sp>
        <p:nvSpPr>
          <p:cNvPr id="5" name="灯片编号占位符 4"/>
          <p:cNvSpPr>
            <a:spLocks noGrp="1"/>
          </p:cNvSpPr>
          <p:nvPr>
            <p:ph type="sldNum" sz="quarter" idx="12"/>
          </p:nvPr>
        </p:nvSpPr>
        <p:spPr/>
        <p:txBody>
          <a:bodyPr/>
          <a:lstStyle>
            <a:lvl1pPr>
              <a:defRPr/>
            </a:lvl1pPr>
          </a:lstStyle>
          <a:p>
            <a:fld id="{85D4B939-0ADF-4193-8176-3278954CECD7}" type="slidenum">
              <a:rPr lang="zh-CN" altLang="en-US"/>
              <a:pPr/>
              <a:t>‹#›</a:t>
            </a:fld>
            <a:endParaRPr lang="zh-CN" altLang="en-US" sz="1800">
              <a:solidFill>
                <a:schemeClr val="tx1"/>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43632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a:defRPr/>
            </a:pPr>
            <a:fld id="{CDE386EA-ECBA-4E28-BAE8-260CAE315A9A}" type="datetime1">
              <a:rPr lang="zh-CN" altLang="en-US"/>
              <a:pPr>
                <a:defRPr/>
              </a:pPr>
              <a:t>2018/12/20</a:t>
            </a:fld>
            <a:endParaRPr lang="zh-CN" altLang="en-US" sz="1800">
              <a:solidFill>
                <a:schemeClr val="tx1"/>
              </a:solidFill>
              <a:latin typeface="Arial" pitchFamily="34" charset="0"/>
              <a:ea typeface="宋体" pitchFamily="2" charset="-122"/>
            </a:endParaRPr>
          </a:p>
        </p:txBody>
      </p:sp>
      <p:sp>
        <p:nvSpPr>
          <p:cNvPr id="3" name="页脚占位符 2"/>
          <p:cNvSpPr>
            <a:spLocks noGrp="1"/>
          </p:cNvSpPr>
          <p:nvPr>
            <p:ph type="ftr" sz="quarter" idx="11"/>
          </p:nvPr>
        </p:nvSpPr>
        <p:spPr/>
        <p:txBody>
          <a:bodyPr/>
          <a:lstStyle>
            <a:lvl1pPr>
              <a:defRPr/>
            </a:lvl1pPr>
          </a:lstStyle>
          <a:p>
            <a:pPr>
              <a:defRPr/>
            </a:pPr>
            <a:endParaRPr lang="zh-CN" altLang="zh-CN"/>
          </a:p>
        </p:txBody>
      </p:sp>
      <p:sp>
        <p:nvSpPr>
          <p:cNvPr id="4" name="灯片编号占位符 3"/>
          <p:cNvSpPr>
            <a:spLocks noGrp="1"/>
          </p:cNvSpPr>
          <p:nvPr>
            <p:ph type="sldNum" sz="quarter" idx="12"/>
          </p:nvPr>
        </p:nvSpPr>
        <p:spPr/>
        <p:txBody>
          <a:bodyPr/>
          <a:lstStyle>
            <a:lvl1pPr>
              <a:defRPr/>
            </a:lvl1pPr>
          </a:lstStyle>
          <a:p>
            <a:fld id="{EB333BD8-B9EF-45FF-8851-3A859A1C1774}" type="slidenum">
              <a:rPr lang="zh-CN" altLang="en-US"/>
              <a:pPr/>
              <a:t>‹#›</a:t>
            </a:fld>
            <a:endParaRPr lang="zh-CN" altLang="en-US" sz="1800">
              <a:solidFill>
                <a:schemeClr val="tx1"/>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299010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pPr>
              <a:defRPr/>
            </a:pPr>
            <a:fld id="{1984BFE7-6D1B-49AE-A63F-8728ACC56FB5}" type="datetime1">
              <a:rPr lang="zh-CN" altLang="en-US"/>
              <a:pPr>
                <a:defRPr/>
              </a:pPr>
              <a:t>2018/12/20</a:t>
            </a:fld>
            <a:endParaRPr lang="zh-CN" altLang="en-US" sz="1800">
              <a:solidFill>
                <a:schemeClr val="tx1"/>
              </a:solidFill>
              <a:latin typeface="Arial" pitchFamily="34" charset="0"/>
              <a:ea typeface="宋体" pitchFamily="2" charset="-122"/>
            </a:endParaRPr>
          </a:p>
        </p:txBody>
      </p:sp>
      <p:sp>
        <p:nvSpPr>
          <p:cNvPr id="6" name="页脚占位符 5"/>
          <p:cNvSpPr>
            <a:spLocks noGrp="1"/>
          </p:cNvSpPr>
          <p:nvPr>
            <p:ph type="ftr" sz="quarter" idx="11"/>
          </p:nvPr>
        </p:nvSpPr>
        <p:spPr/>
        <p:txBody>
          <a:bodyPr/>
          <a:lstStyle>
            <a:lvl1pPr>
              <a:defRPr/>
            </a:lvl1pPr>
          </a:lstStyle>
          <a:p>
            <a:pPr>
              <a:defRPr/>
            </a:pPr>
            <a:endParaRPr lang="zh-CN" altLang="zh-CN"/>
          </a:p>
        </p:txBody>
      </p:sp>
      <p:sp>
        <p:nvSpPr>
          <p:cNvPr id="7" name="灯片编号占位符 6"/>
          <p:cNvSpPr>
            <a:spLocks noGrp="1"/>
          </p:cNvSpPr>
          <p:nvPr>
            <p:ph type="sldNum" sz="quarter" idx="12"/>
          </p:nvPr>
        </p:nvSpPr>
        <p:spPr/>
        <p:txBody>
          <a:bodyPr/>
          <a:lstStyle>
            <a:lvl1pPr>
              <a:defRPr/>
            </a:lvl1pPr>
          </a:lstStyle>
          <a:p>
            <a:fld id="{61BB5AF0-C91E-4DD8-9F86-9AD157D06F56}" type="slidenum">
              <a:rPr lang="zh-CN" altLang="en-US"/>
              <a:pPr/>
              <a:t>‹#›</a:t>
            </a:fld>
            <a:endParaRPr lang="zh-CN" altLang="en-US" sz="1800">
              <a:solidFill>
                <a:schemeClr val="tx1"/>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397384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pPr>
              <a:defRPr/>
            </a:pPr>
            <a:fld id="{E30A3269-C8B4-413A-A987-2FF38ED97AA5}" type="datetime1">
              <a:rPr lang="zh-CN" altLang="en-US"/>
              <a:pPr>
                <a:defRPr/>
              </a:pPr>
              <a:t>2018/12/20</a:t>
            </a:fld>
            <a:endParaRPr lang="zh-CN" altLang="en-US" sz="1800">
              <a:solidFill>
                <a:schemeClr val="tx1"/>
              </a:solidFill>
              <a:latin typeface="Arial" pitchFamily="34" charset="0"/>
              <a:ea typeface="宋体" pitchFamily="2" charset="-122"/>
            </a:endParaRPr>
          </a:p>
        </p:txBody>
      </p:sp>
      <p:sp>
        <p:nvSpPr>
          <p:cNvPr id="6" name="页脚占位符 5"/>
          <p:cNvSpPr>
            <a:spLocks noGrp="1"/>
          </p:cNvSpPr>
          <p:nvPr>
            <p:ph type="ftr" sz="quarter" idx="11"/>
          </p:nvPr>
        </p:nvSpPr>
        <p:spPr/>
        <p:txBody>
          <a:bodyPr/>
          <a:lstStyle>
            <a:lvl1pPr>
              <a:defRPr/>
            </a:lvl1pPr>
          </a:lstStyle>
          <a:p>
            <a:pPr>
              <a:defRPr/>
            </a:pPr>
            <a:endParaRPr lang="zh-CN" altLang="zh-CN"/>
          </a:p>
        </p:txBody>
      </p:sp>
      <p:sp>
        <p:nvSpPr>
          <p:cNvPr id="7" name="灯片编号占位符 6"/>
          <p:cNvSpPr>
            <a:spLocks noGrp="1"/>
          </p:cNvSpPr>
          <p:nvPr>
            <p:ph type="sldNum" sz="quarter" idx="12"/>
          </p:nvPr>
        </p:nvSpPr>
        <p:spPr/>
        <p:txBody>
          <a:bodyPr/>
          <a:lstStyle>
            <a:lvl1pPr>
              <a:defRPr/>
            </a:lvl1pPr>
          </a:lstStyle>
          <a:p>
            <a:fld id="{AADFCE9E-F851-47B3-ADA6-9E6F54FDEEB7}" type="slidenum">
              <a:rPr lang="zh-CN" altLang="en-US"/>
              <a:pPr/>
              <a:t>‹#›</a:t>
            </a:fld>
            <a:endParaRPr lang="zh-CN" altLang="en-US" sz="1800">
              <a:solidFill>
                <a:schemeClr val="tx1"/>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765307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Light" panose="020F0302020204030204" pitchFamily="34" charset="0"/>
              </a:rPr>
              <a:t>单击此处编辑母版标题样式</a:t>
            </a:r>
          </a:p>
        </p:txBody>
      </p:sp>
      <p:sp>
        <p:nvSpPr>
          <p:cNvPr id="1027" name="Text Placeholder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anose="020F0502020204030204" pitchFamily="34" charset="0"/>
              </a:rPr>
              <a:t>单击此处编辑母版文本样式</a:t>
            </a:r>
          </a:p>
          <a:p>
            <a:pPr lvl="1"/>
            <a:r>
              <a:rPr lang="zh-CN" altLang="zh-CN" smtClean="0">
                <a:sym typeface="Calibri" panose="020F0502020204030204" pitchFamily="34" charset="0"/>
              </a:rPr>
              <a:t>第二级</a:t>
            </a:r>
          </a:p>
          <a:p>
            <a:pPr lvl="2"/>
            <a:r>
              <a:rPr lang="zh-CN" altLang="zh-CN" smtClean="0">
                <a:sym typeface="Calibri" panose="020F0502020204030204" pitchFamily="34" charset="0"/>
              </a:rPr>
              <a:t>第三级</a:t>
            </a:r>
          </a:p>
          <a:p>
            <a:pPr lvl="3"/>
            <a:r>
              <a:rPr lang="zh-CN" altLang="zh-CN" smtClean="0">
                <a:sym typeface="Calibri" panose="020F0502020204030204" pitchFamily="34" charset="0"/>
              </a:rPr>
              <a:t>第四级</a:t>
            </a:r>
          </a:p>
          <a:p>
            <a:pPr lvl="4"/>
            <a:r>
              <a:rPr lang="zh-CN" altLang="zh-CN" smtClean="0">
                <a:sym typeface="Calibri" panose="020F0502020204030204" pitchFamily="34" charset="0"/>
              </a:rPr>
              <a:t>第五级</a:t>
            </a:r>
          </a:p>
        </p:txBody>
      </p:sp>
      <p:sp>
        <p:nvSpPr>
          <p:cNvPr id="1028" name="Date Placeholder 3"/>
          <p:cNvSpPr>
            <a:spLocks noGrp="1" noChangeArrowheads="1"/>
          </p:cNvSpPr>
          <p:nvPr>
            <p:ph type="dt" sz="half" idx="2"/>
          </p:nvPr>
        </p:nvSpPr>
        <p:spPr bwMode="auto">
          <a:xfrm>
            <a:off x="838200" y="6356350"/>
            <a:ext cx="27432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sz="1200">
                <a:solidFill>
                  <a:srgbClr val="898989"/>
                </a:solidFill>
                <a:latin typeface="+mn-lt"/>
                <a:ea typeface="+mn-ea"/>
                <a:sym typeface="方正兰亭黑_GBK" pitchFamily="2" charset="-122"/>
              </a:defRPr>
            </a:lvl1pPr>
          </a:lstStyle>
          <a:p>
            <a:pPr>
              <a:defRPr/>
            </a:pPr>
            <a:fld id="{667E0582-B48B-4AB7-A140-9CBF71AA7B98}" type="datetime1">
              <a:rPr lang="zh-CN" altLang="en-US"/>
              <a:pPr>
                <a:defRPr/>
              </a:pPr>
              <a:t>2018/12/20</a:t>
            </a:fld>
            <a:endParaRPr lang="zh-CN" altLang="en-US"/>
          </a:p>
        </p:txBody>
      </p:sp>
      <p:sp>
        <p:nvSpPr>
          <p:cNvPr id="1029" name="Footer Placeholder 4"/>
          <p:cNvSpPr>
            <a:spLocks noGrp="1" noChangeArrowheads="1"/>
          </p:cNvSpPr>
          <p:nvPr>
            <p:ph type="ftr" sz="quarter" idx="3"/>
          </p:nvPr>
        </p:nvSpPr>
        <p:spPr bwMode="auto">
          <a:xfrm>
            <a:off x="4038600" y="6356350"/>
            <a:ext cx="41148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a:defRPr sz="1200">
                <a:solidFill>
                  <a:srgbClr val="898989"/>
                </a:solidFill>
                <a:latin typeface="+mn-lt"/>
                <a:ea typeface="+mn-ea"/>
                <a:sym typeface="方正兰亭黑_GBK" pitchFamily="2" charset="-122"/>
              </a:defRPr>
            </a:lvl1pPr>
          </a:lstStyle>
          <a:p>
            <a:pPr>
              <a:defRPr/>
            </a:pPr>
            <a:endParaRPr lang="zh-CN" altLang="zh-CN"/>
          </a:p>
        </p:txBody>
      </p:sp>
      <p:sp>
        <p:nvSpPr>
          <p:cNvPr id="1030" name="Slide Number Placeholder 5"/>
          <p:cNvSpPr>
            <a:spLocks noGrp="1" noChangeArrowheads="1"/>
          </p:cNvSpPr>
          <p:nvPr>
            <p:ph type="sldNum" sz="quarter" idx="4"/>
          </p:nvPr>
        </p:nvSpPr>
        <p:spPr bwMode="auto">
          <a:xfrm>
            <a:off x="8610600" y="6356350"/>
            <a:ext cx="27432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r">
              <a:defRPr sz="1200">
                <a:solidFill>
                  <a:srgbClr val="898989"/>
                </a:solidFill>
                <a:latin typeface="方正兰亭黑_GBK" pitchFamily="2" charset="-122"/>
                <a:ea typeface="方正兰亭黑_GBK" pitchFamily="2" charset="-122"/>
                <a:sym typeface="方正兰亭黑_GBK" pitchFamily="2" charset="-122"/>
              </a:defRPr>
            </a:lvl1pPr>
          </a:lstStyle>
          <a:p>
            <a:fld id="{19C4EF02-29FA-473C-ABE4-0A7C558581E9}"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Lst>
  <p:hf sldNum="0" hdr="0" ftr="0"/>
  <p:txStyles>
    <p:titleStyle>
      <a:lvl1pPr marL="914400" indent="-914400" algn="l" rtl="0" eaLnBrk="0" fontAlgn="base" hangingPunct="0">
        <a:lnSpc>
          <a:spcPct val="90000"/>
        </a:lnSpc>
        <a:spcBef>
          <a:spcPct val="0"/>
        </a:spcBef>
        <a:spcAft>
          <a:spcPct val="0"/>
        </a:spcAft>
        <a:defRPr sz="44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charset="0"/>
        </a:defRPr>
      </a:lvl6pPr>
      <a:lvl7pPr marL="1828800" indent="-914400" algn="l" rtl="0" fontAlgn="base">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charset="0"/>
        </a:defRPr>
      </a:lvl7pPr>
      <a:lvl8pPr marL="2286000" indent="-914400" algn="l" rtl="0" fontAlgn="base">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charset="0"/>
        </a:defRPr>
      </a:lvl8pPr>
      <a:lvl9pPr marL="2743200" indent="-914400" algn="l" rtl="0" fontAlgn="base">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 name="TextBox 37"/>
          <p:cNvSpPr>
            <a:spLocks noChangeArrowheads="1"/>
          </p:cNvSpPr>
          <p:nvPr/>
        </p:nvSpPr>
        <p:spPr bwMode="auto">
          <a:xfrm>
            <a:off x="1655399" y="1229719"/>
            <a:ext cx="8786467" cy="1938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lIns="91436" tIns="45719" rIns="91436" bIns="4571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000" dirty="0" smtClean="0">
                <a:solidFill>
                  <a:srgbClr val="FFD860"/>
                </a:solidFill>
                <a:latin typeface="Arial Black" pitchFamily="34" charset="0"/>
                <a:ea typeface="方正兰亭黑_GBK" pitchFamily="2" charset="-122"/>
                <a:sym typeface="Arial" panose="020B0604020202020204" pitchFamily="34" charset="0"/>
              </a:rPr>
              <a:t>Image Compression with Principal Component Analysis</a:t>
            </a:r>
          </a:p>
          <a:p>
            <a:pPr algn="ctr" eaLnBrk="1" hangingPunct="1"/>
            <a:r>
              <a:rPr lang="zh-CN" altLang="en-US" sz="4000" dirty="0" smtClean="0">
                <a:solidFill>
                  <a:srgbClr val="FFD860"/>
                </a:solidFill>
                <a:latin typeface="Arial Black" pitchFamily="34" charset="0"/>
                <a:ea typeface="方正兰亭黑_GBK" pitchFamily="2" charset="-122"/>
                <a:sym typeface="Arial" panose="020B0604020202020204" pitchFamily="34" charset="0"/>
              </a:rPr>
              <a:t>基于主成分分析的图像编码的实现</a:t>
            </a:r>
            <a:endParaRPr lang="zh-CN" altLang="en-US" sz="4000" dirty="0">
              <a:solidFill>
                <a:srgbClr val="FFD860"/>
              </a:solidFill>
              <a:latin typeface="Arial Black" pitchFamily="34" charset="0"/>
              <a:ea typeface="方正兰亭黑_GBK" pitchFamily="2" charset="-122"/>
              <a:sym typeface="Arial" panose="020B0604020202020204" pitchFamily="34" charset="0"/>
            </a:endParaRPr>
          </a:p>
        </p:txBody>
      </p:sp>
      <p:sp>
        <p:nvSpPr>
          <p:cNvPr id="3104" name="矩形 47"/>
          <p:cNvSpPr>
            <a:spLocks noChangeArrowheads="1"/>
          </p:cNvSpPr>
          <p:nvPr/>
        </p:nvSpPr>
        <p:spPr bwMode="auto">
          <a:xfrm>
            <a:off x="2049463" y="3928892"/>
            <a:ext cx="8093075" cy="201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lIns="91431" tIns="45716" rIns="91431"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pPr>
            <a:r>
              <a:rPr lang="zh-CN" altLang="en-US" sz="3200" dirty="0">
                <a:solidFill>
                  <a:srgbClr val="FFD860"/>
                </a:solidFill>
                <a:latin typeface="隶书" pitchFamily="49" charset="-122"/>
                <a:ea typeface="隶书" pitchFamily="49" charset="-122"/>
              </a:rPr>
              <a:t>沈金龙</a:t>
            </a:r>
            <a:endParaRPr lang="en-US" altLang="zh-CN" sz="3200" dirty="0" smtClean="0">
              <a:solidFill>
                <a:srgbClr val="FFD860"/>
              </a:solidFill>
              <a:latin typeface="隶书" pitchFamily="49" charset="-122"/>
              <a:ea typeface="隶书" pitchFamily="49" charset="-122"/>
            </a:endParaRPr>
          </a:p>
          <a:p>
            <a:pPr algn="ctr" eaLnBrk="1" hangingPunct="1">
              <a:lnSpc>
                <a:spcPct val="130000"/>
              </a:lnSpc>
            </a:pPr>
            <a:r>
              <a:rPr lang="en-US" altLang="zh-CN" sz="3200" dirty="0" smtClean="0">
                <a:solidFill>
                  <a:srgbClr val="FFD860"/>
                </a:solidFill>
                <a:latin typeface="Times New Roman" pitchFamily="18" charset="0"/>
                <a:cs typeface="Times New Roman" pitchFamily="18" charset="0"/>
              </a:rPr>
              <a:t>18214806</a:t>
            </a:r>
          </a:p>
          <a:p>
            <a:pPr algn="ctr" eaLnBrk="1" hangingPunct="1">
              <a:lnSpc>
                <a:spcPct val="130000"/>
              </a:lnSpc>
            </a:pPr>
            <a:r>
              <a:rPr lang="en-US" altLang="zh-CN" sz="3200" dirty="0" smtClean="0">
                <a:solidFill>
                  <a:srgbClr val="FFD860"/>
                </a:solidFill>
                <a:latin typeface="Times New Roman" pitchFamily="18" charset="0"/>
                <a:cs typeface="Times New Roman" pitchFamily="18" charset="0"/>
              </a:rPr>
              <a:t>NOV. </a:t>
            </a:r>
            <a:r>
              <a:rPr lang="en-US" altLang="zh-CN" sz="3200" dirty="0">
                <a:solidFill>
                  <a:srgbClr val="FFD860"/>
                </a:solidFill>
                <a:latin typeface="Times New Roman" pitchFamily="18" charset="0"/>
                <a:cs typeface="Times New Roman" pitchFamily="18" charset="0"/>
              </a:rPr>
              <a:t>8</a:t>
            </a:r>
            <a:r>
              <a:rPr lang="en-US" altLang="zh-CN" sz="3200" baseline="30000" dirty="0" smtClean="0">
                <a:solidFill>
                  <a:srgbClr val="FFD860"/>
                </a:solidFill>
                <a:latin typeface="Times New Roman" pitchFamily="18" charset="0"/>
                <a:cs typeface="Times New Roman" pitchFamily="18" charset="0"/>
              </a:rPr>
              <a:t>th</a:t>
            </a:r>
            <a:r>
              <a:rPr lang="en-US" altLang="zh-CN" sz="3200" dirty="0" smtClean="0">
                <a:solidFill>
                  <a:srgbClr val="FFD860"/>
                </a:solidFill>
                <a:latin typeface="Times New Roman" pitchFamily="18" charset="0"/>
                <a:cs typeface="Times New Roman" pitchFamily="18" charset="0"/>
              </a:rPr>
              <a:t> 2018</a:t>
            </a:r>
            <a:endParaRPr lang="zh-CN" altLang="en-US" sz="3200" dirty="0">
              <a:solidFill>
                <a:srgbClr val="FFD860"/>
              </a:solidFill>
              <a:latin typeface="Times New Roman" pitchFamily="18" charset="0"/>
              <a:cs typeface="Times New Roman" pitchFamily="18" charset="0"/>
            </a:endParaRPr>
          </a:p>
        </p:txBody>
      </p:sp>
      <p:sp>
        <p:nvSpPr>
          <p:cNvPr id="2" name="文本框 1"/>
          <p:cNvSpPr txBox="1"/>
          <p:nvPr/>
        </p:nvSpPr>
        <p:spPr>
          <a:xfrm>
            <a:off x="1307378" y="6301816"/>
            <a:ext cx="9134488" cy="400110"/>
          </a:xfrm>
          <a:prstGeom prst="rect">
            <a:avLst/>
          </a:prstGeom>
          <a:noFill/>
        </p:spPr>
        <p:txBody>
          <a:bodyPr wrap="none" rtlCol="0">
            <a:spAutoFit/>
          </a:bodyPr>
          <a:lstStyle/>
          <a:p>
            <a:pPr algn="ctr"/>
            <a:r>
              <a:rPr lang="en-US" altLang="zh-CN" sz="2000" dirty="0">
                <a:solidFill>
                  <a:srgbClr val="FFD860"/>
                </a:solidFill>
                <a:latin typeface="Times New Roman" pitchFamily="18" charset="0"/>
                <a:cs typeface="Times New Roman" pitchFamily="18" charset="0"/>
              </a:rPr>
              <a:t>R</a:t>
            </a:r>
            <a:r>
              <a:rPr lang="en-US" altLang="zh-CN" sz="2000" dirty="0" smtClean="0">
                <a:solidFill>
                  <a:srgbClr val="FFD860"/>
                </a:solidFill>
                <a:latin typeface="Times New Roman" pitchFamily="18" charset="0"/>
                <a:cs typeface="Times New Roman" pitchFamily="18" charset="0"/>
              </a:rPr>
              <a:t>eference</a:t>
            </a:r>
            <a:r>
              <a:rPr lang="zh-CN" altLang="en-US" sz="2000" dirty="0">
                <a:solidFill>
                  <a:srgbClr val="FFD860"/>
                </a:solidFill>
                <a:latin typeface="Times New Roman" pitchFamily="18" charset="0"/>
                <a:cs typeface="Times New Roman" pitchFamily="18" charset="0"/>
              </a:rPr>
              <a:t>：</a:t>
            </a:r>
            <a:r>
              <a:rPr lang="en-US" altLang="zh-CN" sz="2000" dirty="0">
                <a:solidFill>
                  <a:srgbClr val="FFD860"/>
                </a:solidFill>
                <a:latin typeface="Times New Roman" pitchFamily="18" charset="0"/>
                <a:cs typeface="Times New Roman" pitchFamily="18" charset="0"/>
              </a:rPr>
              <a:t>Aaron Schlegel</a:t>
            </a:r>
            <a:r>
              <a:rPr lang="zh-CN" altLang="en-US" sz="2000" dirty="0">
                <a:solidFill>
                  <a:srgbClr val="FFD860"/>
                </a:solidFill>
                <a:latin typeface="Times New Roman" pitchFamily="18" charset="0"/>
                <a:cs typeface="Times New Roman" pitchFamily="18" charset="0"/>
              </a:rPr>
              <a:t>，</a:t>
            </a:r>
            <a:r>
              <a:rPr lang="en-US" altLang="zh-CN" sz="2000" dirty="0">
                <a:solidFill>
                  <a:srgbClr val="FFD860"/>
                </a:solidFill>
                <a:latin typeface="Times New Roman" pitchFamily="18" charset="0"/>
                <a:cs typeface="Times New Roman" pitchFamily="18" charset="0"/>
              </a:rPr>
              <a:t>Compression with Principal Component Analysis</a:t>
            </a:r>
            <a:r>
              <a:rPr lang="zh-CN" altLang="en-US" sz="2000" dirty="0">
                <a:solidFill>
                  <a:srgbClr val="FFD860"/>
                </a:solidFill>
                <a:latin typeface="Times New Roman" pitchFamily="18" charset="0"/>
                <a:cs typeface="Times New Roman" pitchFamily="18" charset="0"/>
              </a:rPr>
              <a:t>，</a:t>
            </a:r>
            <a:r>
              <a:rPr lang="en-US" altLang="zh-CN" sz="2000" dirty="0">
                <a:solidFill>
                  <a:srgbClr val="FFD860"/>
                </a:solidFill>
                <a:latin typeface="Times New Roman" pitchFamily="18" charset="0"/>
                <a:cs typeface="Times New Roman" pitchFamily="18" charset="0"/>
              </a:rPr>
              <a:t>2017</a:t>
            </a:r>
            <a:r>
              <a:rPr lang="en-US" altLang="zh-CN" sz="2000" dirty="0" smtClean="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grpId="0" nodeType="withEffect">
                                  <p:stCondLst>
                                    <p:cond delay="1250"/>
                                  </p:stCondLst>
                                  <p:iterate type="lt">
                                    <p:tmPct val="10000"/>
                                  </p:iterate>
                                  <p:childTnLst>
                                    <p:set>
                                      <p:cBhvr>
                                        <p:cTn id="6" dur="1" fill="hold">
                                          <p:stCondLst>
                                            <p:cond delay="0"/>
                                          </p:stCondLst>
                                        </p:cTn>
                                        <p:tgtEl>
                                          <p:spTgt spid="3102"/>
                                        </p:tgtEl>
                                        <p:attrNameLst>
                                          <p:attrName>style.visibility</p:attrName>
                                        </p:attrNameLst>
                                      </p:cBhvr>
                                      <p:to>
                                        <p:strVal val="visible"/>
                                      </p:to>
                                    </p:set>
                                    <p:anim calcmode="lin" valueType="num">
                                      <p:cBhvr>
                                        <p:cTn id="7" dur="500" fill="hold"/>
                                        <p:tgtEl>
                                          <p:spTgt spid="310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102"/>
                                        </p:tgtEl>
                                        <p:attrNameLst>
                                          <p:attrName>ppt_y</p:attrName>
                                        </p:attrNameLst>
                                      </p:cBhvr>
                                      <p:tavLst>
                                        <p:tav tm="0">
                                          <p:val>
                                            <p:strVal val="#ppt_y"/>
                                          </p:val>
                                        </p:tav>
                                        <p:tav tm="100000">
                                          <p:val>
                                            <p:strVal val="#ppt_y"/>
                                          </p:val>
                                        </p:tav>
                                      </p:tavLst>
                                    </p:anim>
                                    <p:anim calcmode="lin" valueType="num">
                                      <p:cBhvr>
                                        <p:cTn id="9" dur="500" fill="hold"/>
                                        <p:tgtEl>
                                          <p:spTgt spid="310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102"/>
                                        </p:tgtEl>
                                        <p:attrNameLst>
                                          <p:attrName>ppt_w</p:attrName>
                                        </p:attrNameLst>
                                      </p:cBhvr>
                                      <p:tavLst>
                                        <p:tav tm="0">
                                          <p:val>
                                            <p:strVal val="#ppt_w/10"/>
                                          </p:val>
                                        </p:tav>
                                        <p:tav tm="50000">
                                          <p:val>
                                            <p:strVal val="#ppt_w+.01"/>
                                          </p:val>
                                        </p:tav>
                                        <p:tav tm="100000">
                                          <p:val>
                                            <p:strVal val="#ppt_w"/>
                                          </p:val>
                                        </p:tav>
                                      </p:tavLst>
                                    </p:anim>
                                    <p:animEffect>
                                      <p:cBhvr>
                                        <p:cTn id="11" dur="500" tmFilter="0,0; .5, 1; 1, 1"/>
                                        <p:tgtEl>
                                          <p:spTgt spid="3102"/>
                                        </p:tgtEl>
                                      </p:cBhvr>
                                    </p:animEffect>
                                  </p:childTnLst>
                                </p:cTn>
                              </p:par>
                              <p:par>
                                <p:cTn id="12" presetID="16" presetClass="entr" presetSubtype="37" fill="hold" grpId="0" nodeType="withEffect">
                                  <p:stCondLst>
                                    <p:cond delay="2500"/>
                                  </p:stCondLst>
                                  <p:childTnLst>
                                    <p:set>
                                      <p:cBhvr>
                                        <p:cTn id="13" dur="1" fill="hold">
                                          <p:stCondLst>
                                            <p:cond delay="0"/>
                                          </p:stCondLst>
                                        </p:cTn>
                                        <p:tgtEl>
                                          <p:spTgt spid="3104"/>
                                        </p:tgtEl>
                                        <p:attrNameLst>
                                          <p:attrName>style.visibility</p:attrName>
                                        </p:attrNameLst>
                                      </p:cBhvr>
                                      <p:to>
                                        <p:strVal val="visible"/>
                                      </p:to>
                                    </p:set>
                                    <p:animEffect>
                                      <p:cBhvr>
                                        <p:cTn id="14" dur="500"/>
                                        <p:tgtEl>
                                          <p:spTgt spid="3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2" grpId="0" bldLvl="0" autoUpdateAnimBg="0"/>
      <p:bldP spid="3104" grpId="0" bldLvl="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FEB81031-7A5F-4123-9C28-0E21CA50FE8E}" type="slidenum">
              <a:rPr lang="zh-CN" altLang="en-US">
                <a:solidFill>
                  <a:srgbClr val="898989"/>
                </a:solidFill>
                <a:latin typeface="方正兰亭黑_GBK" pitchFamily="2" charset="-122"/>
                <a:ea typeface="方正兰亭黑_GBK" pitchFamily="2" charset="-122"/>
              </a:rPr>
              <a:pPr eaLnBrk="1" hangingPunct="1"/>
              <a:t>10</a:t>
            </a:fld>
            <a:endParaRPr lang="zh-CN" altLang="en-US" sz="1800"/>
          </a:p>
        </p:txBody>
      </p:sp>
      <p:sp>
        <p:nvSpPr>
          <p:cNvPr id="4102" name="TextBox 9"/>
          <p:cNvSpPr>
            <a:spLocks noChangeArrowheads="1"/>
          </p:cNvSpPr>
          <p:nvPr/>
        </p:nvSpPr>
        <p:spPr bwMode="auto">
          <a:xfrm>
            <a:off x="1679575" y="2237430"/>
            <a:ext cx="8832850" cy="1606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121912" tIns="60956" rIns="121912" bIns="6095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pPr>
            <a:r>
              <a:rPr lang="en-US" altLang="zh-CN" sz="8800" dirty="0" smtClean="0">
                <a:solidFill>
                  <a:srgbClr val="FFD860"/>
                </a:solidFill>
                <a:latin typeface="Times New Roman" pitchFamily="18" charset="0"/>
                <a:ea typeface="方正兰亭黑_GBK" pitchFamily="2" charset="-122"/>
                <a:cs typeface="Times New Roman" pitchFamily="18" charset="0"/>
                <a:sym typeface="方正兰亭黑_GBK" pitchFamily="2" charset="-122"/>
              </a:rPr>
              <a:t>Image Display</a:t>
            </a:r>
            <a:endParaRPr lang="zh-CN" altLang="en-US" sz="8800" dirty="0">
              <a:solidFill>
                <a:srgbClr val="FFD860"/>
              </a:solidFill>
              <a:latin typeface="Times New Roman" pitchFamily="18" charset="0"/>
              <a:ea typeface="方正兰亭黑_GBK" pitchFamily="2" charset="-122"/>
              <a:cs typeface="Times New Roman" pitchFamily="18" charset="0"/>
              <a:sym typeface="方正兰亭黑_GBK" pitchFamily="2"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102"/>
                                        </p:tgtEl>
                                        <p:attrNameLst>
                                          <p:attrName>style.visibility</p:attrName>
                                        </p:attrNameLst>
                                      </p:cBhvr>
                                      <p:to>
                                        <p:strVal val="visible"/>
                                      </p:to>
                                    </p:set>
                                    <p:animEffect>
                                      <p:cBhvr>
                                        <p:cTn id="7" dur="10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2" grpId="0" bldLvl="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Tulipb.bmp"/>
          <p:cNvPicPr>
            <a:picLocks noChangeAspect="1"/>
          </p:cNvPicPr>
          <p:nvPr/>
        </p:nvPicPr>
        <p:blipFill>
          <a:blip r:embed="rId3"/>
          <a:srcRect l="12702" t="12435" r="9274" b="19440"/>
          <a:stretch>
            <a:fillRect/>
          </a:stretch>
        </p:blipFill>
        <p:spPr>
          <a:xfrm>
            <a:off x="752189" y="1784538"/>
            <a:ext cx="10592164" cy="4630993"/>
          </a:xfrm>
          <a:prstGeom prst="rect">
            <a:avLst/>
          </a:prstGeom>
        </p:spPr>
      </p:pic>
      <p:sp>
        <p:nvSpPr>
          <p:cNvPr id="7" name="灯片编号占位符 4"/>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FEB81031-7A5F-4123-9C28-0E21CA50FE8E}" type="slidenum">
              <a:rPr lang="zh-CN" altLang="en-US">
                <a:solidFill>
                  <a:srgbClr val="898989"/>
                </a:solidFill>
                <a:latin typeface="方正兰亭黑_GBK" pitchFamily="2" charset="-122"/>
                <a:ea typeface="方正兰亭黑_GBK" pitchFamily="2" charset="-122"/>
              </a:rPr>
              <a:pPr eaLnBrk="1" hangingPunct="1"/>
              <a:t>11</a:t>
            </a:fld>
            <a:endParaRPr lang="zh-CN" altLang="en-US" sz="1800"/>
          </a:p>
        </p:txBody>
      </p:sp>
      <p:sp>
        <p:nvSpPr>
          <p:cNvPr id="4100" name="TextBox 18"/>
          <p:cNvSpPr>
            <a:spLocks noChangeArrowheads="1"/>
          </p:cNvSpPr>
          <p:nvPr/>
        </p:nvSpPr>
        <p:spPr bwMode="auto">
          <a:xfrm>
            <a:off x="823937" y="771440"/>
            <a:ext cx="1559833" cy="861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lIns="121912" tIns="60956" rIns="121912" bIns="6095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800" dirty="0" smtClean="0">
                <a:solidFill>
                  <a:srgbClr val="FFD860"/>
                </a:solidFill>
                <a:latin typeface="Times New Roman" pitchFamily="18" charset="0"/>
                <a:ea typeface="方正兰亭黑_GBK" pitchFamily="2" charset="-122"/>
                <a:cs typeface="Times New Roman" pitchFamily="18" charset="0"/>
                <a:sym typeface="方正兰亭黑_GBK" pitchFamily="2" charset="-122"/>
              </a:rPr>
              <a:t>Tulip</a:t>
            </a:r>
            <a:endParaRPr lang="zh-CN" altLang="en-US" sz="4800" dirty="0">
              <a:solidFill>
                <a:srgbClr val="FFD860"/>
              </a:solidFill>
              <a:latin typeface="Times New Roman" pitchFamily="18" charset="0"/>
              <a:ea typeface="方正兰亭黑_GBK" pitchFamily="2" charset="-122"/>
              <a:cs typeface="Times New Roman" pitchFamily="18" charset="0"/>
              <a:sym typeface="方正兰亭黑_GBK" pitchFamily="2"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100"/>
                                        </p:tgtEl>
                                        <p:attrNameLst>
                                          <p:attrName>style.visibility</p:attrName>
                                        </p:attrNameLst>
                                      </p:cBhvr>
                                      <p:to>
                                        <p:strVal val="visible"/>
                                      </p:to>
                                    </p:set>
                                    <p:animEffect>
                                      <p:cBhvr>
                                        <p:cTn id="7"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0" grpId="0" bldLvl="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Catb.bmp"/>
          <p:cNvPicPr>
            <a:picLocks noChangeAspect="1"/>
          </p:cNvPicPr>
          <p:nvPr/>
        </p:nvPicPr>
        <p:blipFill>
          <a:blip r:embed="rId2"/>
          <a:srcRect l="12581" t="11951" r="9274" b="18716"/>
          <a:stretch>
            <a:fillRect/>
          </a:stretch>
        </p:blipFill>
        <p:spPr>
          <a:xfrm>
            <a:off x="663700" y="1651805"/>
            <a:ext cx="10589754" cy="4704736"/>
          </a:xfrm>
          <a:prstGeom prst="rect">
            <a:avLst/>
          </a:prstGeom>
        </p:spPr>
      </p:pic>
      <p:sp>
        <p:nvSpPr>
          <p:cNvPr id="7" name="灯片编号占位符 4"/>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FEB81031-7A5F-4123-9C28-0E21CA50FE8E}" type="slidenum">
              <a:rPr lang="zh-CN" altLang="en-US">
                <a:solidFill>
                  <a:srgbClr val="898989"/>
                </a:solidFill>
                <a:latin typeface="方正兰亭黑_GBK" pitchFamily="2" charset="-122"/>
                <a:ea typeface="方正兰亭黑_GBK" pitchFamily="2" charset="-122"/>
              </a:rPr>
              <a:pPr eaLnBrk="1" hangingPunct="1"/>
              <a:t>12</a:t>
            </a:fld>
            <a:endParaRPr lang="zh-CN" altLang="en-US" sz="1800"/>
          </a:p>
        </p:txBody>
      </p:sp>
      <p:sp>
        <p:nvSpPr>
          <p:cNvPr id="4100" name="TextBox 18"/>
          <p:cNvSpPr>
            <a:spLocks noChangeArrowheads="1"/>
          </p:cNvSpPr>
          <p:nvPr/>
        </p:nvSpPr>
        <p:spPr bwMode="auto">
          <a:xfrm>
            <a:off x="705953" y="609212"/>
            <a:ext cx="1100605" cy="861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lIns="121912" tIns="60956" rIns="121912" bIns="6095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800" dirty="0" smtClean="0">
                <a:solidFill>
                  <a:srgbClr val="FFD860"/>
                </a:solidFill>
                <a:latin typeface="Times New Roman" pitchFamily="18" charset="0"/>
                <a:ea typeface="方正兰亭黑_GBK" pitchFamily="2" charset="-122"/>
                <a:cs typeface="Times New Roman" pitchFamily="18" charset="0"/>
                <a:sym typeface="方正兰亭黑_GBK" pitchFamily="2" charset="-122"/>
              </a:rPr>
              <a:t>Cat</a:t>
            </a:r>
            <a:endParaRPr lang="zh-CN" altLang="en-US" sz="4800" dirty="0">
              <a:solidFill>
                <a:srgbClr val="FFD860"/>
              </a:solidFill>
              <a:latin typeface="Times New Roman" pitchFamily="18" charset="0"/>
              <a:ea typeface="方正兰亭黑_GBK" pitchFamily="2" charset="-122"/>
              <a:cs typeface="Times New Roman" pitchFamily="18" charset="0"/>
              <a:sym typeface="方正兰亭黑_GBK" pitchFamily="2"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100"/>
                                        </p:tgtEl>
                                        <p:attrNameLst>
                                          <p:attrName>style.visibility</p:attrName>
                                        </p:attrNameLst>
                                      </p:cBhvr>
                                      <p:to>
                                        <p:strVal val="visible"/>
                                      </p:to>
                                    </p:set>
                                    <p:animEffect>
                                      <p:cBhvr>
                                        <p:cTn id="7"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0" grpId="0" bldLvl="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FEB81031-7A5F-4123-9C28-0E21CA50FE8E}" type="slidenum">
              <a:rPr lang="zh-CN" altLang="en-US">
                <a:solidFill>
                  <a:srgbClr val="898989"/>
                </a:solidFill>
                <a:latin typeface="方正兰亭黑_GBK" pitchFamily="2" charset="-122"/>
                <a:ea typeface="方正兰亭黑_GBK" pitchFamily="2" charset="-122"/>
              </a:rPr>
              <a:pPr eaLnBrk="1" hangingPunct="1"/>
              <a:t>13</a:t>
            </a:fld>
            <a:endParaRPr lang="zh-CN" altLang="en-US" sz="1800"/>
          </a:p>
        </p:txBody>
      </p:sp>
      <p:pic>
        <p:nvPicPr>
          <p:cNvPr id="6" name="图片 5" descr="MonaLisab.bmp"/>
          <p:cNvPicPr>
            <a:picLocks noChangeAspect="1"/>
          </p:cNvPicPr>
          <p:nvPr/>
        </p:nvPicPr>
        <p:blipFill>
          <a:blip r:embed="rId2"/>
          <a:srcRect l="13790" t="3255" r="10242" b="10502"/>
          <a:stretch>
            <a:fillRect/>
          </a:stretch>
        </p:blipFill>
        <p:spPr>
          <a:xfrm>
            <a:off x="796483" y="353997"/>
            <a:ext cx="10507297" cy="5973097"/>
          </a:xfrm>
          <a:prstGeom prst="rect">
            <a:avLst/>
          </a:prstGeom>
        </p:spPr>
      </p:pic>
      <p:sp>
        <p:nvSpPr>
          <p:cNvPr id="4100" name="TextBox 18"/>
          <p:cNvSpPr>
            <a:spLocks noChangeArrowheads="1"/>
          </p:cNvSpPr>
          <p:nvPr/>
        </p:nvSpPr>
        <p:spPr bwMode="auto">
          <a:xfrm>
            <a:off x="5366419" y="2762457"/>
            <a:ext cx="1323423" cy="123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lIns="121912" tIns="60956" rIns="121912" bIns="6095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600" dirty="0" smtClean="0">
                <a:solidFill>
                  <a:srgbClr val="00B050"/>
                </a:solidFill>
                <a:latin typeface="Times New Roman" pitchFamily="18" charset="0"/>
                <a:ea typeface="方正兰亭黑_GBK" pitchFamily="2" charset="-122"/>
                <a:cs typeface="Times New Roman" pitchFamily="18" charset="0"/>
                <a:sym typeface="方正兰亭黑_GBK" pitchFamily="2" charset="-122"/>
              </a:rPr>
              <a:t>Mona</a:t>
            </a:r>
          </a:p>
          <a:p>
            <a:pPr algn="ctr" eaLnBrk="1" hangingPunct="1"/>
            <a:r>
              <a:rPr lang="en-US" altLang="zh-CN" sz="3600" dirty="0" smtClean="0">
                <a:solidFill>
                  <a:srgbClr val="00B050"/>
                </a:solidFill>
                <a:latin typeface="Times New Roman" pitchFamily="18" charset="0"/>
                <a:ea typeface="方正兰亭黑_GBK" pitchFamily="2" charset="-122"/>
                <a:cs typeface="Times New Roman" pitchFamily="18" charset="0"/>
                <a:sym typeface="方正兰亭黑_GBK" pitchFamily="2" charset="-122"/>
              </a:rPr>
              <a:t>Lisa</a:t>
            </a:r>
            <a:endParaRPr lang="zh-CN" altLang="en-US" sz="3600" dirty="0" smtClean="0">
              <a:solidFill>
                <a:srgbClr val="00B050"/>
              </a:solidFill>
              <a:latin typeface="Times New Roman" pitchFamily="18" charset="0"/>
              <a:ea typeface="方正兰亭黑_GBK" pitchFamily="2" charset="-122"/>
              <a:cs typeface="Times New Roman" pitchFamily="18" charset="0"/>
              <a:sym typeface="方正兰亭黑_GBK" pitchFamily="2"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100"/>
                                        </p:tgtEl>
                                        <p:attrNameLst>
                                          <p:attrName>style.visibility</p:attrName>
                                        </p:attrNameLst>
                                      </p:cBhvr>
                                      <p:to>
                                        <p:strVal val="visible"/>
                                      </p:to>
                                    </p:set>
                                    <p:animEffect>
                                      <p:cBhvr>
                                        <p:cTn id="7"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0" grpId="0" bldLvl="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grayTulipb.bmp"/>
          <p:cNvPicPr>
            <a:picLocks noChangeAspect="1"/>
          </p:cNvPicPr>
          <p:nvPr/>
        </p:nvPicPr>
        <p:blipFill>
          <a:blip r:embed="rId2"/>
          <a:srcRect l="12581" t="12193" r="9274" b="19440"/>
          <a:stretch>
            <a:fillRect/>
          </a:stretch>
        </p:blipFill>
        <p:spPr>
          <a:xfrm>
            <a:off x="796431" y="1592812"/>
            <a:ext cx="10672099" cy="4675239"/>
          </a:xfrm>
          <a:prstGeom prst="rect">
            <a:avLst/>
          </a:prstGeom>
        </p:spPr>
      </p:pic>
      <p:sp>
        <p:nvSpPr>
          <p:cNvPr id="7" name="灯片编号占位符 4"/>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FEB81031-7A5F-4123-9C28-0E21CA50FE8E}" type="slidenum">
              <a:rPr lang="zh-CN" altLang="en-US">
                <a:solidFill>
                  <a:srgbClr val="898989"/>
                </a:solidFill>
                <a:latin typeface="方正兰亭黑_GBK" pitchFamily="2" charset="-122"/>
                <a:ea typeface="方正兰亭黑_GBK" pitchFamily="2" charset="-122"/>
              </a:rPr>
              <a:pPr eaLnBrk="1" hangingPunct="1"/>
              <a:t>14</a:t>
            </a:fld>
            <a:endParaRPr lang="zh-CN" altLang="en-US" sz="1800"/>
          </a:p>
        </p:txBody>
      </p:sp>
      <p:sp>
        <p:nvSpPr>
          <p:cNvPr id="4100" name="TextBox 18"/>
          <p:cNvSpPr>
            <a:spLocks noChangeArrowheads="1"/>
          </p:cNvSpPr>
          <p:nvPr/>
        </p:nvSpPr>
        <p:spPr bwMode="auto">
          <a:xfrm>
            <a:off x="617435" y="417471"/>
            <a:ext cx="2653082" cy="861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lIns="121912" tIns="60956" rIns="121912" bIns="6095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800" dirty="0" err="1" smtClean="0">
                <a:solidFill>
                  <a:srgbClr val="FFD860"/>
                </a:solidFill>
                <a:latin typeface="Times New Roman" pitchFamily="18" charset="0"/>
                <a:ea typeface="方正兰亭黑_GBK" pitchFamily="2" charset="-122"/>
                <a:cs typeface="Times New Roman" pitchFamily="18" charset="0"/>
                <a:sym typeface="方正兰亭黑_GBK" pitchFamily="2" charset="-122"/>
              </a:rPr>
              <a:t>grayTulip</a:t>
            </a:r>
            <a:endParaRPr lang="zh-CN" altLang="en-US" sz="4800" dirty="0" smtClean="0">
              <a:solidFill>
                <a:srgbClr val="FFD860"/>
              </a:solidFill>
              <a:latin typeface="Times New Roman" pitchFamily="18" charset="0"/>
              <a:ea typeface="方正兰亭黑_GBK" pitchFamily="2" charset="-122"/>
              <a:cs typeface="Times New Roman" pitchFamily="18" charset="0"/>
              <a:sym typeface="方正兰亭黑_GBK" pitchFamily="2"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100"/>
                                        </p:tgtEl>
                                        <p:attrNameLst>
                                          <p:attrName>style.visibility</p:attrName>
                                        </p:attrNameLst>
                                      </p:cBhvr>
                                      <p:to>
                                        <p:strVal val="visible"/>
                                      </p:to>
                                    </p:set>
                                    <p:animEffect>
                                      <p:cBhvr>
                                        <p:cTn id="7"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0" grpId="0" bldLvl="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FEB81031-7A5F-4123-9C28-0E21CA50FE8E}" type="slidenum">
              <a:rPr lang="zh-CN" altLang="en-US">
                <a:solidFill>
                  <a:srgbClr val="898989"/>
                </a:solidFill>
                <a:latin typeface="方正兰亭黑_GBK" pitchFamily="2" charset="-122"/>
                <a:ea typeface="方正兰亭黑_GBK" pitchFamily="2" charset="-122"/>
              </a:rPr>
              <a:pPr eaLnBrk="1" hangingPunct="1"/>
              <a:t>15</a:t>
            </a:fld>
            <a:endParaRPr lang="zh-CN" altLang="en-US" sz="1800"/>
          </a:p>
        </p:txBody>
      </p:sp>
      <p:sp>
        <p:nvSpPr>
          <p:cNvPr id="4100" name="TextBox 18"/>
          <p:cNvSpPr>
            <a:spLocks noChangeArrowheads="1"/>
          </p:cNvSpPr>
          <p:nvPr/>
        </p:nvSpPr>
        <p:spPr bwMode="auto">
          <a:xfrm>
            <a:off x="646932" y="491204"/>
            <a:ext cx="2193854" cy="861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lIns="121912" tIns="60956" rIns="121912" bIns="6095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800" dirty="0" err="1" smtClean="0">
                <a:solidFill>
                  <a:srgbClr val="FFD860"/>
                </a:solidFill>
                <a:latin typeface="Times New Roman" pitchFamily="18" charset="0"/>
                <a:ea typeface="方正兰亭黑_GBK" pitchFamily="2" charset="-122"/>
                <a:cs typeface="Times New Roman" pitchFamily="18" charset="0"/>
                <a:sym typeface="方正兰亭黑_GBK" pitchFamily="2" charset="-122"/>
              </a:rPr>
              <a:t>grayCat</a:t>
            </a:r>
            <a:endParaRPr lang="zh-CN" altLang="en-US" sz="4800" dirty="0" smtClean="0">
              <a:solidFill>
                <a:srgbClr val="FFD860"/>
              </a:solidFill>
              <a:latin typeface="Times New Roman" pitchFamily="18" charset="0"/>
              <a:ea typeface="方正兰亭黑_GBK" pitchFamily="2" charset="-122"/>
              <a:cs typeface="Times New Roman" pitchFamily="18" charset="0"/>
              <a:sym typeface="方正兰亭黑_GBK" pitchFamily="2" charset="-122"/>
            </a:endParaRPr>
          </a:p>
        </p:txBody>
      </p:sp>
      <p:pic>
        <p:nvPicPr>
          <p:cNvPr id="6" name="图片 5" descr="grayCatb.bmp"/>
          <p:cNvPicPr>
            <a:picLocks noChangeAspect="1"/>
          </p:cNvPicPr>
          <p:nvPr/>
        </p:nvPicPr>
        <p:blipFill>
          <a:blip r:embed="rId2"/>
          <a:srcRect l="12581" t="11951" r="9274" b="18957"/>
          <a:stretch>
            <a:fillRect/>
          </a:stretch>
        </p:blipFill>
        <p:spPr>
          <a:xfrm>
            <a:off x="693257" y="1489587"/>
            <a:ext cx="10993218" cy="4866967"/>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100"/>
                                        </p:tgtEl>
                                        <p:attrNameLst>
                                          <p:attrName>style.visibility</p:attrName>
                                        </p:attrNameLst>
                                      </p:cBhvr>
                                      <p:to>
                                        <p:strVal val="visible"/>
                                      </p:to>
                                    </p:set>
                                    <p:animEffect>
                                      <p:cBhvr>
                                        <p:cTn id="7"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0" grpId="0" bldLvl="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grayMonaLisab.bmp"/>
          <p:cNvPicPr>
            <a:picLocks noChangeAspect="1"/>
          </p:cNvPicPr>
          <p:nvPr/>
        </p:nvPicPr>
        <p:blipFill>
          <a:blip r:embed="rId2"/>
          <a:srcRect l="13669" t="3496" r="10363" b="10502"/>
          <a:stretch>
            <a:fillRect/>
          </a:stretch>
        </p:blipFill>
        <p:spPr>
          <a:xfrm>
            <a:off x="796414" y="309717"/>
            <a:ext cx="10536809" cy="5973096"/>
          </a:xfrm>
          <a:prstGeom prst="rect">
            <a:avLst/>
          </a:prstGeom>
        </p:spPr>
      </p:pic>
      <p:sp>
        <p:nvSpPr>
          <p:cNvPr id="7" name="灯片编号占位符 4"/>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FEB81031-7A5F-4123-9C28-0E21CA50FE8E}" type="slidenum">
              <a:rPr lang="zh-CN" altLang="en-US">
                <a:solidFill>
                  <a:srgbClr val="898989"/>
                </a:solidFill>
                <a:latin typeface="方正兰亭黑_GBK" pitchFamily="2" charset="-122"/>
                <a:ea typeface="方正兰亭黑_GBK" pitchFamily="2" charset="-122"/>
              </a:rPr>
              <a:pPr eaLnBrk="1" hangingPunct="1"/>
              <a:t>16</a:t>
            </a:fld>
            <a:endParaRPr lang="zh-CN" altLang="en-US" sz="1800"/>
          </a:p>
        </p:txBody>
      </p:sp>
      <p:sp>
        <p:nvSpPr>
          <p:cNvPr id="4100" name="TextBox 18"/>
          <p:cNvSpPr>
            <a:spLocks noChangeArrowheads="1"/>
          </p:cNvSpPr>
          <p:nvPr/>
        </p:nvSpPr>
        <p:spPr bwMode="auto">
          <a:xfrm>
            <a:off x="5381159" y="2732958"/>
            <a:ext cx="1323423" cy="1785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lIns="121912" tIns="60956" rIns="121912" bIns="6095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600" dirty="0" smtClean="0">
                <a:solidFill>
                  <a:srgbClr val="00B050"/>
                </a:solidFill>
                <a:latin typeface="Times New Roman" pitchFamily="18" charset="0"/>
                <a:ea typeface="方正兰亭黑_GBK" pitchFamily="2" charset="-122"/>
                <a:cs typeface="Times New Roman" pitchFamily="18" charset="0"/>
                <a:sym typeface="方正兰亭黑_GBK" pitchFamily="2" charset="-122"/>
              </a:rPr>
              <a:t>gray</a:t>
            </a:r>
          </a:p>
          <a:p>
            <a:pPr algn="ctr" eaLnBrk="1" hangingPunct="1"/>
            <a:r>
              <a:rPr lang="en-US" altLang="zh-CN" sz="3600" dirty="0" smtClean="0">
                <a:solidFill>
                  <a:srgbClr val="00B050"/>
                </a:solidFill>
                <a:latin typeface="Times New Roman" pitchFamily="18" charset="0"/>
                <a:ea typeface="方正兰亭黑_GBK" pitchFamily="2" charset="-122"/>
                <a:cs typeface="Times New Roman" pitchFamily="18" charset="0"/>
                <a:sym typeface="方正兰亭黑_GBK" pitchFamily="2" charset="-122"/>
              </a:rPr>
              <a:t>Mona</a:t>
            </a:r>
          </a:p>
          <a:p>
            <a:pPr algn="ctr" eaLnBrk="1" hangingPunct="1"/>
            <a:r>
              <a:rPr lang="en-US" altLang="zh-CN" sz="3600" dirty="0" smtClean="0">
                <a:solidFill>
                  <a:srgbClr val="00B050"/>
                </a:solidFill>
                <a:latin typeface="Times New Roman" pitchFamily="18" charset="0"/>
                <a:ea typeface="方正兰亭黑_GBK" pitchFamily="2" charset="-122"/>
                <a:cs typeface="Times New Roman" pitchFamily="18" charset="0"/>
                <a:sym typeface="方正兰亭黑_GBK" pitchFamily="2" charset="-122"/>
              </a:rPr>
              <a:t>Lisa</a:t>
            </a:r>
            <a:endParaRPr lang="zh-CN" altLang="en-US" sz="3600" dirty="0" smtClean="0">
              <a:solidFill>
                <a:srgbClr val="00B050"/>
              </a:solidFill>
              <a:latin typeface="Times New Roman" pitchFamily="18" charset="0"/>
              <a:ea typeface="方正兰亭黑_GBK" pitchFamily="2" charset="-122"/>
              <a:cs typeface="Times New Roman" pitchFamily="18" charset="0"/>
              <a:sym typeface="方正兰亭黑_GBK" pitchFamily="2"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100"/>
                                        </p:tgtEl>
                                        <p:attrNameLst>
                                          <p:attrName>style.visibility</p:attrName>
                                        </p:attrNameLst>
                                      </p:cBhvr>
                                      <p:to>
                                        <p:strVal val="visible"/>
                                      </p:to>
                                    </p:set>
                                    <p:animEffect>
                                      <p:cBhvr>
                                        <p:cTn id="7"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0" grpId="0" bldLvl="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FEB81031-7A5F-4123-9C28-0E21CA50FE8E}" type="slidenum">
              <a:rPr lang="zh-CN" altLang="en-US">
                <a:solidFill>
                  <a:srgbClr val="898989"/>
                </a:solidFill>
                <a:latin typeface="方正兰亭黑_GBK" pitchFamily="2" charset="-122"/>
                <a:ea typeface="方正兰亭黑_GBK" pitchFamily="2" charset="-122"/>
              </a:rPr>
              <a:pPr eaLnBrk="1" hangingPunct="1"/>
              <a:t>17</a:t>
            </a:fld>
            <a:endParaRPr lang="zh-CN" altLang="en-US" sz="1800"/>
          </a:p>
        </p:txBody>
      </p:sp>
      <p:pic>
        <p:nvPicPr>
          <p:cNvPr id="10" name="图片 9" descr="grayMonaLisa1.bmp"/>
          <p:cNvPicPr>
            <a:picLocks noChangeAspect="1"/>
          </p:cNvPicPr>
          <p:nvPr/>
        </p:nvPicPr>
        <p:blipFill>
          <a:blip r:embed="rId3"/>
          <a:srcRect l="13548" t="3013" r="10242" b="10502"/>
          <a:stretch>
            <a:fillRect/>
          </a:stretch>
        </p:blipFill>
        <p:spPr>
          <a:xfrm>
            <a:off x="825930" y="427707"/>
            <a:ext cx="10511315" cy="5973096"/>
          </a:xfrm>
          <a:prstGeom prst="rect">
            <a:avLst/>
          </a:prstGeom>
        </p:spPr>
      </p:pic>
    </p:spTree>
  </p:cSld>
  <p:clrMapOvr>
    <a:masterClrMapping/>
  </p:clrMapOvr>
  <p:transition spd="slow">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FEB81031-7A5F-4123-9C28-0E21CA50FE8E}" type="slidenum">
              <a:rPr lang="zh-CN" altLang="en-US">
                <a:solidFill>
                  <a:srgbClr val="898989"/>
                </a:solidFill>
                <a:latin typeface="方正兰亭黑_GBK" pitchFamily="2" charset="-122"/>
                <a:ea typeface="方正兰亭黑_GBK" pitchFamily="2" charset="-122"/>
              </a:rPr>
              <a:pPr eaLnBrk="1" hangingPunct="1"/>
              <a:t>18</a:t>
            </a:fld>
            <a:endParaRPr lang="zh-CN" altLang="en-US" sz="1800"/>
          </a:p>
        </p:txBody>
      </p:sp>
      <mc:AlternateContent xmlns:mc="http://schemas.openxmlformats.org/markup-compatibility/2006" xmlns:a14="http://schemas.microsoft.com/office/drawing/2010/main">
        <mc:Choice Requires="a14">
          <p:sp>
            <p:nvSpPr>
              <p:cNvPr id="4098" name="矩形 5"/>
              <p:cNvSpPr>
                <a:spLocks noChangeArrowheads="1"/>
              </p:cNvSpPr>
              <p:nvPr/>
            </p:nvSpPr>
            <p:spPr bwMode="auto">
              <a:xfrm>
                <a:off x="1445343" y="954099"/>
                <a:ext cx="9337675" cy="5623682"/>
              </a:xfrm>
              <a:prstGeom prst="rect">
                <a:avLst/>
              </a:prstGeom>
              <a:solidFill>
                <a:srgbClr val="FFD860">
                  <a:alpha val="29803"/>
                </a:srgbClr>
              </a:solidFill>
              <a:ln w="19050">
                <a:solidFill>
                  <a:srgbClr val="FFD860"/>
                </a:solidFill>
                <a:bevel/>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342900" indent="-342900" eaLnBrk="1" hangingPunct="1">
                  <a:buAutoNum type="arabicParenBoth"/>
                </a:pPr>
                <a:r>
                  <a:rPr lang="zh-CN" altLang="zh-CN" sz="2400" dirty="0">
                    <a:solidFill>
                      <a:srgbClr val="FFD700"/>
                    </a:solidFill>
                    <a:latin typeface="Times New Roman" pitchFamily="18" charset="0"/>
                    <a:cs typeface="Times New Roman" pitchFamily="18" charset="0"/>
                  </a:rPr>
                  <a:t>在主成分分析中使用协方差矩阵的编码效果与相关矩阵的编码效果基本一致；</a:t>
                </a:r>
                <a:endParaRPr lang="en-US" altLang="zh-CN" sz="2400" dirty="0">
                  <a:solidFill>
                    <a:srgbClr val="FFD700"/>
                  </a:solidFill>
                  <a:latin typeface="Times New Roman" pitchFamily="18" charset="0"/>
                  <a:cs typeface="Times New Roman" pitchFamily="18" charset="0"/>
                </a:endParaRPr>
              </a:p>
              <a:p>
                <a:pPr marL="342900" indent="-342900" eaLnBrk="1" hangingPunct="1">
                  <a:buAutoNum type="arabicParenBoth"/>
                </a:pPr>
                <a:r>
                  <a:rPr lang="zh-CN" altLang="zh-CN" sz="2400" dirty="0">
                    <a:solidFill>
                      <a:srgbClr val="FFD700"/>
                    </a:solidFill>
                    <a:latin typeface="Times New Roman" pitchFamily="18" charset="0"/>
                    <a:cs typeface="Times New Roman" pitchFamily="18" charset="0"/>
                  </a:rPr>
                  <a:t>主成分分析图像编码会出现块状效应，且子块的尺寸越大，块状效应越明显；</a:t>
                </a:r>
                <a:endParaRPr lang="en-US" altLang="zh-CN" sz="2400" dirty="0">
                  <a:solidFill>
                    <a:srgbClr val="FFD700"/>
                  </a:solidFill>
                  <a:latin typeface="Times New Roman" pitchFamily="18" charset="0"/>
                  <a:cs typeface="Times New Roman" pitchFamily="18" charset="0"/>
                </a:endParaRPr>
              </a:p>
              <a:p>
                <a:pPr marL="342900" indent="-342900" eaLnBrk="1" hangingPunct="1">
                  <a:buAutoNum type="arabicParenBoth"/>
                </a:pPr>
                <a:r>
                  <a:rPr lang="zh-CN" altLang="zh-CN" sz="2400" dirty="0">
                    <a:solidFill>
                      <a:srgbClr val="FFD700"/>
                    </a:solidFill>
                    <a:latin typeface="Times New Roman" pitchFamily="18" charset="0"/>
                    <a:cs typeface="Times New Roman" pitchFamily="18" charset="0"/>
                  </a:rPr>
                  <a:t>对于同等规格的彩色图像与灰度图像相比，彩色图像的压缩比更高一些；</a:t>
                </a:r>
                <a:endParaRPr lang="en-US" altLang="zh-CN" sz="2400" dirty="0">
                  <a:solidFill>
                    <a:srgbClr val="FFD700"/>
                  </a:solidFill>
                  <a:latin typeface="Times New Roman" pitchFamily="18" charset="0"/>
                  <a:cs typeface="Times New Roman" pitchFamily="18" charset="0"/>
                </a:endParaRPr>
              </a:p>
              <a:p>
                <a:pPr eaLnBrk="1" hangingPunct="1"/>
                <a:r>
                  <a:rPr lang="en-US" altLang="zh-CN" sz="2400" dirty="0">
                    <a:solidFill>
                      <a:srgbClr val="FFD700"/>
                    </a:solidFill>
                    <a:latin typeface="Times New Roman" pitchFamily="18" charset="0"/>
                    <a:cs typeface="Times New Roman" pitchFamily="18" charset="0"/>
                  </a:rPr>
                  <a:t>(4) </a:t>
                </a:r>
                <a:r>
                  <a:rPr lang="zh-CN" altLang="zh-CN" sz="2400" dirty="0">
                    <a:solidFill>
                      <a:srgbClr val="FFD700"/>
                    </a:solidFill>
                    <a:latin typeface="Times New Roman" pitchFamily="18" charset="0"/>
                    <a:cs typeface="Times New Roman" pitchFamily="18" charset="0"/>
                  </a:rPr>
                  <a:t>对于小尺寸且细节丰富的图像数据，方差累计贡献率达到</a:t>
                </a:r>
                <a14:m>
                  <m:oMath xmlns:m="http://schemas.openxmlformats.org/officeDocument/2006/math">
                    <m:r>
                      <a:rPr lang="en-US" altLang="zh-CN" sz="2400">
                        <a:solidFill>
                          <a:srgbClr val="FFD700"/>
                        </a:solidFill>
                        <a:latin typeface="Cambria Math" panose="02040503050406030204" pitchFamily="18" charset="0"/>
                        <a:cs typeface="Times New Roman" pitchFamily="18" charset="0"/>
                      </a:rPr>
                      <m:t>90%</m:t>
                    </m:r>
                  </m:oMath>
                </a14:m>
                <a:r>
                  <a:rPr lang="zh-CN" altLang="zh-CN" sz="2400" dirty="0">
                    <a:solidFill>
                      <a:srgbClr val="FFD700"/>
                    </a:solidFill>
                    <a:latin typeface="Times New Roman" pitchFamily="18" charset="0"/>
                    <a:cs typeface="Times New Roman" pitchFamily="18" charset="0"/>
                  </a:rPr>
                  <a:t>左右时编码效果较好</a:t>
                </a:r>
                <a:r>
                  <a:rPr lang="zh-CN" altLang="zh-CN" sz="2400" dirty="0" smtClean="0">
                    <a:solidFill>
                      <a:srgbClr val="FFD700"/>
                    </a:solidFill>
                    <a:latin typeface="Times New Roman" pitchFamily="18" charset="0"/>
                    <a:cs typeface="Times New Roman" pitchFamily="18" charset="0"/>
                  </a:rPr>
                  <a:t>；</a:t>
                </a:r>
                <a:endParaRPr lang="en-US" altLang="zh-CN" sz="2400" dirty="0">
                  <a:solidFill>
                    <a:srgbClr val="FFD700"/>
                  </a:solidFill>
                  <a:latin typeface="Times New Roman" pitchFamily="18" charset="0"/>
                  <a:cs typeface="Times New Roman" pitchFamily="18" charset="0"/>
                </a:endParaRPr>
              </a:p>
              <a:p>
                <a:pPr eaLnBrk="1" hangingPunct="1"/>
                <a:r>
                  <a:rPr lang="en-US" altLang="zh-CN" sz="2400" dirty="0" smtClean="0">
                    <a:solidFill>
                      <a:srgbClr val="FFD700"/>
                    </a:solidFill>
                    <a:latin typeface="Times New Roman" pitchFamily="18" charset="0"/>
                    <a:cs typeface="Times New Roman" pitchFamily="18" charset="0"/>
                  </a:rPr>
                  <a:t>(5) </a:t>
                </a:r>
                <a:r>
                  <a:rPr lang="zh-CN" altLang="zh-CN" sz="2400" dirty="0" smtClean="0">
                    <a:solidFill>
                      <a:srgbClr val="FFD700"/>
                    </a:solidFill>
                    <a:latin typeface="Times New Roman" pitchFamily="18" charset="0"/>
                    <a:cs typeface="Times New Roman" pitchFamily="18" charset="0"/>
                  </a:rPr>
                  <a:t>对于</a:t>
                </a:r>
                <a:r>
                  <a:rPr lang="zh-CN" altLang="zh-CN" sz="2400" dirty="0">
                    <a:solidFill>
                      <a:srgbClr val="FFD700"/>
                    </a:solidFill>
                    <a:latin typeface="Times New Roman" pitchFamily="18" charset="0"/>
                    <a:cs typeface="Times New Roman" pitchFamily="18" charset="0"/>
                  </a:rPr>
                  <a:t>细节单一的图像数据，方差累计贡献率达到</a:t>
                </a:r>
                <a14:m>
                  <m:oMath xmlns:m="http://schemas.openxmlformats.org/officeDocument/2006/math">
                    <m:r>
                      <a:rPr lang="en-US" altLang="zh-CN" sz="2400">
                        <a:solidFill>
                          <a:srgbClr val="FFD700"/>
                        </a:solidFill>
                        <a:latin typeface="Cambria Math" panose="02040503050406030204" pitchFamily="18" charset="0"/>
                        <a:cs typeface="Times New Roman" pitchFamily="18" charset="0"/>
                      </a:rPr>
                      <m:t>99%</m:t>
                    </m:r>
                  </m:oMath>
                </a14:m>
                <a:r>
                  <a:rPr lang="zh-CN" altLang="zh-CN" sz="2400" dirty="0">
                    <a:solidFill>
                      <a:srgbClr val="FFD700"/>
                    </a:solidFill>
                    <a:latin typeface="Times New Roman" pitchFamily="18" charset="0"/>
                    <a:cs typeface="Times New Roman" pitchFamily="18" charset="0"/>
                  </a:rPr>
                  <a:t>左右时编码效果较好；</a:t>
                </a:r>
                <a:endParaRPr lang="en-US" altLang="zh-CN" sz="2400" dirty="0">
                  <a:solidFill>
                    <a:srgbClr val="FFD700"/>
                  </a:solidFill>
                  <a:latin typeface="Times New Roman" pitchFamily="18" charset="0"/>
                  <a:cs typeface="Times New Roman" pitchFamily="18" charset="0"/>
                </a:endParaRPr>
              </a:p>
              <a:p>
                <a:pPr eaLnBrk="1" hangingPunct="1"/>
                <a:r>
                  <a:rPr lang="en-US" altLang="zh-CN" sz="2400" dirty="0" smtClean="0">
                    <a:solidFill>
                      <a:srgbClr val="FFD700"/>
                    </a:solidFill>
                    <a:latin typeface="Times New Roman" pitchFamily="18" charset="0"/>
                    <a:cs typeface="Times New Roman" pitchFamily="18" charset="0"/>
                  </a:rPr>
                  <a:t>(6) </a:t>
                </a:r>
                <a:r>
                  <a:rPr lang="zh-CN" altLang="zh-CN" sz="2400" dirty="0" smtClean="0">
                    <a:solidFill>
                      <a:srgbClr val="FFD700"/>
                    </a:solidFill>
                    <a:latin typeface="Times New Roman" pitchFamily="18" charset="0"/>
                    <a:cs typeface="Times New Roman" pitchFamily="18" charset="0"/>
                  </a:rPr>
                  <a:t>对于</a:t>
                </a:r>
                <a:r>
                  <a:rPr lang="zh-CN" altLang="zh-CN" sz="2400" dirty="0">
                    <a:solidFill>
                      <a:srgbClr val="FFD700"/>
                    </a:solidFill>
                    <a:latin typeface="Times New Roman" pitchFamily="18" charset="0"/>
                    <a:cs typeface="Times New Roman" pitchFamily="18" charset="0"/>
                  </a:rPr>
                  <a:t>大尺寸且细节丰富的图像数据，方差累计贡献率达到</a:t>
                </a:r>
                <a:r>
                  <a:rPr lang="en-US" altLang="zh-CN" sz="2400" dirty="0">
                    <a:solidFill>
                      <a:srgbClr val="FFD700"/>
                    </a:solidFill>
                    <a:latin typeface="Times New Roman" pitchFamily="18" charset="0"/>
                    <a:cs typeface="Times New Roman" pitchFamily="18" charset="0"/>
                  </a:rPr>
                  <a:t>80%</a:t>
                </a:r>
                <a:r>
                  <a:rPr lang="zh-CN" altLang="zh-CN" sz="2400" dirty="0">
                    <a:solidFill>
                      <a:srgbClr val="FFD700"/>
                    </a:solidFill>
                    <a:latin typeface="Times New Roman" pitchFamily="18" charset="0"/>
                    <a:cs typeface="Times New Roman" pitchFamily="18" charset="0"/>
                  </a:rPr>
                  <a:t>左右时编码效果较好</a:t>
                </a:r>
                <a:r>
                  <a:rPr lang="zh-CN" altLang="zh-CN" sz="2400" dirty="0" smtClean="0">
                    <a:solidFill>
                      <a:srgbClr val="FFD700"/>
                    </a:solidFill>
                    <a:latin typeface="Times New Roman" pitchFamily="18" charset="0"/>
                    <a:cs typeface="Times New Roman" pitchFamily="18" charset="0"/>
                  </a:rPr>
                  <a:t>。</a:t>
                </a:r>
                <a:endParaRPr lang="en-US" altLang="zh-CN" sz="2400" dirty="0" smtClean="0">
                  <a:solidFill>
                    <a:srgbClr val="FFD700"/>
                  </a:solidFill>
                  <a:latin typeface="Times New Roman" pitchFamily="18" charset="0"/>
                  <a:cs typeface="Times New Roman" pitchFamily="18" charset="0"/>
                </a:endParaRPr>
              </a:p>
              <a:p>
                <a:pPr eaLnBrk="1" hangingPunct="1"/>
                <a:endParaRPr lang="en-US" altLang="zh-CN" sz="2400" dirty="0" smtClean="0">
                  <a:solidFill>
                    <a:srgbClr val="FFD700"/>
                  </a:solidFill>
                  <a:latin typeface="Times New Roman" pitchFamily="18" charset="0"/>
                  <a:cs typeface="Times New Roman" pitchFamily="18" charset="0"/>
                </a:endParaRPr>
              </a:p>
              <a:p>
                <a:pPr eaLnBrk="1" hangingPunct="1"/>
                <a:r>
                  <a:rPr lang="zh-CN" altLang="en-US" sz="2400" b="1" dirty="0" smtClean="0">
                    <a:solidFill>
                      <a:srgbClr val="92D050"/>
                    </a:solidFill>
                    <a:latin typeface="Times New Roman" pitchFamily="18" charset="0"/>
                    <a:cs typeface="Times New Roman" pitchFamily="18" charset="0"/>
                    <a:sym typeface="宋体" panose="02010600030101010101" pitchFamily="2" charset="-122"/>
                  </a:rPr>
                  <a:t>注：本论文与数图课程的第八章图像压缩相关。</a:t>
                </a:r>
                <a:endParaRPr lang="zh-CN" altLang="zh-CN" sz="2400" b="1" dirty="0">
                  <a:solidFill>
                    <a:srgbClr val="92D050"/>
                  </a:solidFill>
                  <a:latin typeface="Times New Roman" pitchFamily="18" charset="0"/>
                  <a:cs typeface="Times New Roman" pitchFamily="18" charset="0"/>
                  <a:sym typeface="宋体" panose="02010600030101010101" pitchFamily="2" charset="-122"/>
                </a:endParaRPr>
              </a:p>
            </p:txBody>
          </p:sp>
        </mc:Choice>
        <mc:Fallback xmlns="">
          <p:sp>
            <p:nvSpPr>
              <p:cNvPr id="4098" name="矩形 5"/>
              <p:cNvSpPr>
                <a:spLocks noRot="1" noChangeAspect="1" noMove="1" noResize="1" noEditPoints="1" noAdjustHandles="1" noChangeArrowheads="1" noChangeShapeType="1" noTextEdit="1"/>
              </p:cNvSpPr>
              <p:nvPr/>
            </p:nvSpPr>
            <p:spPr bwMode="auto">
              <a:xfrm>
                <a:off x="1445343" y="954099"/>
                <a:ext cx="9337675" cy="5623682"/>
              </a:xfrm>
              <a:prstGeom prst="rect">
                <a:avLst/>
              </a:prstGeom>
              <a:blipFill>
                <a:blip r:embed="rId2"/>
                <a:stretch>
                  <a:fillRect l="-912"/>
                </a:stretch>
              </a:blipFill>
              <a:ln w="19050">
                <a:solidFill>
                  <a:srgbClr val="FFD860"/>
                </a:solidFill>
                <a:bevel/>
                <a:headEnd/>
                <a:tailEnd/>
              </a:ln>
            </p:spPr>
            <p:txBody>
              <a:bodyPr/>
              <a:lstStyle/>
              <a:p>
                <a:r>
                  <a:rPr lang="zh-CN" altLang="en-US">
                    <a:noFill/>
                  </a:rPr>
                  <a:t> </a:t>
                </a:r>
              </a:p>
            </p:txBody>
          </p:sp>
        </mc:Fallback>
      </mc:AlternateContent>
      <p:sp>
        <p:nvSpPr>
          <p:cNvPr id="4100" name="TextBox 18"/>
          <p:cNvSpPr>
            <a:spLocks noChangeArrowheads="1"/>
          </p:cNvSpPr>
          <p:nvPr/>
        </p:nvSpPr>
        <p:spPr bwMode="auto">
          <a:xfrm>
            <a:off x="1445343" y="0"/>
            <a:ext cx="3400915" cy="954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lIns="121912" tIns="60956" rIns="121912" bIns="6095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5400" dirty="0" smtClean="0">
                <a:solidFill>
                  <a:srgbClr val="FFD860"/>
                </a:solidFill>
                <a:latin typeface="Times New Roman" pitchFamily="18" charset="0"/>
                <a:ea typeface="方正兰亭黑_GBK" pitchFamily="2" charset="-122"/>
                <a:cs typeface="Times New Roman" pitchFamily="18" charset="0"/>
                <a:sym typeface="方正兰亭黑_GBK" pitchFamily="2" charset="-122"/>
              </a:rPr>
              <a:t>Conclusion</a:t>
            </a:r>
            <a:endParaRPr lang="zh-CN" altLang="en-US" sz="5400" dirty="0">
              <a:solidFill>
                <a:srgbClr val="FFD860"/>
              </a:solidFill>
              <a:latin typeface="Times New Roman" pitchFamily="18" charset="0"/>
              <a:cs typeface="Times New Roman" pitchFamily="18"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100"/>
                                        </p:tgtEl>
                                        <p:attrNameLst>
                                          <p:attrName>style.visibility</p:attrName>
                                        </p:attrNameLst>
                                      </p:cBhvr>
                                      <p:to>
                                        <p:strVal val="visible"/>
                                      </p:to>
                                    </p:set>
                                    <p:animEffect>
                                      <p:cBhvr>
                                        <p:cTn id="7" dur="500"/>
                                        <p:tgtEl>
                                          <p:spTgt spid="4100"/>
                                        </p:tgtEl>
                                      </p:cBhvr>
                                    </p:animEffect>
                                  </p:childTnLst>
                                </p:cTn>
                              </p:par>
                            </p:childTnLst>
                          </p:cTn>
                        </p:par>
                        <p:par>
                          <p:cTn id="8" fill="hold" nodeType="afterGroup">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4098"/>
                                        </p:tgtEl>
                                        <p:attrNameLst>
                                          <p:attrName>style.visibility</p:attrName>
                                        </p:attrNameLst>
                                      </p:cBhvr>
                                      <p:to>
                                        <p:strVal val="visible"/>
                                      </p:to>
                                    </p:set>
                                    <p:animEffect>
                                      <p:cBhvr>
                                        <p:cTn id="11"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bldLvl="0" animBg="1" autoUpdateAnimBg="0"/>
      <p:bldP spid="4100" grpId="0" bldLvl="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AF467270-D5D0-4489-AE35-0F1BF61521B2}" type="slidenum">
              <a:rPr lang="zh-CN" altLang="en-US">
                <a:solidFill>
                  <a:srgbClr val="898989"/>
                </a:solidFill>
                <a:latin typeface="方正兰亭黑_GBK" pitchFamily="2" charset="-122"/>
                <a:ea typeface="方正兰亭黑_GBK" pitchFamily="2" charset="-122"/>
              </a:rPr>
              <a:pPr eaLnBrk="1" hangingPunct="1"/>
              <a:t>19</a:t>
            </a:fld>
            <a:endParaRPr lang="zh-CN" altLang="en-US" sz="1800"/>
          </a:p>
        </p:txBody>
      </p:sp>
      <p:sp>
        <p:nvSpPr>
          <p:cNvPr id="54274" name="TextBox 37"/>
          <p:cNvSpPr>
            <a:spLocks noChangeArrowheads="1"/>
          </p:cNvSpPr>
          <p:nvPr/>
        </p:nvSpPr>
        <p:spPr bwMode="auto">
          <a:xfrm>
            <a:off x="3182938" y="2367108"/>
            <a:ext cx="5848350"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91435" tIns="45719" rIns="91435" bIns="4571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0" dirty="0" smtClean="0">
                <a:solidFill>
                  <a:srgbClr val="FFD860"/>
                </a:solidFill>
                <a:ea typeface="方正兰亭黑_GBK" pitchFamily="2" charset="-122"/>
                <a:sym typeface="Arial" panose="020B0604020202020204" pitchFamily="34" charset="0"/>
              </a:rPr>
              <a:t>Thank You!</a:t>
            </a:r>
            <a:endParaRPr lang="zh-CN" altLang="en-US" dirty="0">
              <a:solidFill>
                <a:srgbClr val="FFD860"/>
              </a:solidFill>
            </a:endParaRPr>
          </a:p>
        </p:txBody>
      </p:sp>
      <p:sp>
        <p:nvSpPr>
          <p:cNvPr id="54275" name="文本框 29"/>
          <p:cNvSpPr>
            <a:spLocks noChangeArrowheads="1"/>
          </p:cNvSpPr>
          <p:nvPr/>
        </p:nvSpPr>
        <p:spPr bwMode="auto">
          <a:xfrm>
            <a:off x="5172281" y="1454150"/>
            <a:ext cx="201689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dirty="0">
                <a:solidFill>
                  <a:srgbClr val="FFD860"/>
                </a:solidFill>
                <a:latin typeface="Calibri" panose="020F0502020204030204" pitchFamily="34" charset="0"/>
                <a:cs typeface="Calibri" panose="020F0502020204030204" pitchFamily="34" charset="0"/>
                <a:sym typeface="Calibri" panose="020F0502020204030204" pitchFamily="34" charset="0"/>
              </a:rPr>
              <a:t>THE END</a:t>
            </a:r>
            <a:endParaRPr lang="zh-CN" altLang="en-US" sz="4000" dirty="0">
              <a:solidFill>
                <a:srgbClr val="FFD860"/>
              </a:solidFill>
              <a:latin typeface="Calibri" panose="020F0502020204030204" pitchFamily="34" charset="0"/>
              <a:sym typeface="宋体" panose="02010600030101010101" pitchFamily="2" charset="-122"/>
            </a:endParaRPr>
          </a:p>
        </p:txBody>
      </p:sp>
      <p:sp>
        <p:nvSpPr>
          <p:cNvPr id="54276" name="椭圆 3"/>
          <p:cNvSpPr>
            <a:spLocks noChangeArrowheads="1"/>
          </p:cNvSpPr>
          <p:nvPr/>
        </p:nvSpPr>
        <p:spPr bwMode="auto">
          <a:xfrm>
            <a:off x="5440205" y="4227513"/>
            <a:ext cx="1606550" cy="1608137"/>
          </a:xfrm>
          <a:prstGeom prst="ellipse">
            <a:avLst/>
          </a:prstGeom>
          <a:solidFill>
            <a:srgbClr val="FFD860">
              <a:alpha val="39999"/>
            </a:srgbClr>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a:solidFill>
                <a:srgbClr val="FFFFFF"/>
              </a:solidFill>
              <a:latin typeface="宋体" panose="02010600030101010101" pitchFamily="2" charset="-122"/>
              <a:sym typeface="宋体" panose="02010600030101010101" pitchFamily="2" charset="-122"/>
            </a:endParaRPr>
          </a:p>
        </p:txBody>
      </p:sp>
      <p:sp>
        <p:nvSpPr>
          <p:cNvPr id="54277" name="文本框 4"/>
          <p:cNvSpPr>
            <a:spLocks noChangeArrowheads="1"/>
          </p:cNvSpPr>
          <p:nvPr/>
        </p:nvSpPr>
        <p:spPr bwMode="auto">
          <a:xfrm>
            <a:off x="5643683" y="4664948"/>
            <a:ext cx="121058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000" dirty="0" smtClean="0">
                <a:solidFill>
                  <a:srgbClr val="FFD700"/>
                </a:solidFill>
                <a:latin typeface="Impact" panose="020B0806030902050204" pitchFamily="34" charset="0"/>
                <a:sym typeface="Impact" panose="020B0806030902050204" pitchFamily="34" charset="0"/>
              </a:rPr>
              <a:t>彦承</a:t>
            </a:r>
            <a:endParaRPr lang="zh-CN" altLang="en-US" sz="4000" dirty="0">
              <a:solidFill>
                <a:srgbClr val="FFD700"/>
              </a:solidFill>
              <a:latin typeface="Impact" panose="020B0806030902050204" pitchFamily="34" charset="0"/>
              <a:sym typeface="Impact" panose="020B080603090205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36" fill="hold" grpId="0" nodeType="withEffect">
                                  <p:stCondLst>
                                    <p:cond delay="0"/>
                                  </p:stCondLst>
                                  <p:childTnLst>
                                    <p:set>
                                      <p:cBhvr>
                                        <p:cTn id="6" dur="1" fill="hold">
                                          <p:stCondLst>
                                            <p:cond delay="0"/>
                                          </p:stCondLst>
                                        </p:cTn>
                                        <p:tgtEl>
                                          <p:spTgt spid="54275"/>
                                        </p:tgtEl>
                                        <p:attrNameLst>
                                          <p:attrName>style.visibility</p:attrName>
                                        </p:attrNameLst>
                                      </p:cBhvr>
                                      <p:to>
                                        <p:strVal val="visible"/>
                                      </p:to>
                                    </p:set>
                                    <p:anim calcmode="lin" valueType="num">
                                      <p:cBhvr>
                                        <p:cTn id="7" dur="1000" fill="hold"/>
                                        <p:tgtEl>
                                          <p:spTgt spid="54275"/>
                                        </p:tgtEl>
                                        <p:attrNameLst>
                                          <p:attrName>ppt_w</p:attrName>
                                        </p:attrNameLst>
                                      </p:cBhvr>
                                      <p:tavLst>
                                        <p:tav tm="0">
                                          <p:val>
                                            <p:strVal val="(6*min(max(#ppt_w*#ppt_h,.3),1)-7.4)/-.7*#ppt_w"/>
                                          </p:val>
                                        </p:tav>
                                        <p:tav tm="100000">
                                          <p:val>
                                            <p:strVal val="#ppt_w"/>
                                          </p:val>
                                        </p:tav>
                                      </p:tavLst>
                                    </p:anim>
                                    <p:anim calcmode="lin" valueType="num">
                                      <p:cBhvr>
                                        <p:cTn id="8" dur="1000" fill="hold"/>
                                        <p:tgtEl>
                                          <p:spTgt spid="54275"/>
                                        </p:tgtEl>
                                        <p:attrNameLst>
                                          <p:attrName>ppt_h</p:attrName>
                                        </p:attrNameLst>
                                      </p:cBhvr>
                                      <p:tavLst>
                                        <p:tav tm="0">
                                          <p:val>
                                            <p:strVal val="(6*min(max(#ppt_w*#ppt_h,.3),1)-7.4)/-.7*#ppt_h"/>
                                          </p:val>
                                        </p:tav>
                                        <p:tav tm="100000">
                                          <p:val>
                                            <p:strVal val="#ppt_h"/>
                                          </p:val>
                                        </p:tav>
                                      </p:tavLst>
                                    </p:anim>
                                    <p:anim calcmode="lin" valueType="num">
                                      <p:cBhvr>
                                        <p:cTn id="9" dur="1000" fill="hold"/>
                                        <p:tgtEl>
                                          <p:spTgt spid="54275"/>
                                        </p:tgtEl>
                                        <p:attrNameLst>
                                          <p:attrName>ppt_x</p:attrName>
                                        </p:attrNameLst>
                                      </p:cBhvr>
                                      <p:tavLst>
                                        <p:tav tm="0">
                                          <p:val>
                                            <p:fltVal val="0.5"/>
                                          </p:val>
                                        </p:tav>
                                        <p:tav tm="100000">
                                          <p:val>
                                            <p:strVal val="#ppt_x"/>
                                          </p:val>
                                        </p:tav>
                                      </p:tavLst>
                                    </p:anim>
                                    <p:anim calcmode="lin" valueType="num">
                                      <p:cBhvr>
                                        <p:cTn id="10" dur="1000" fill="hold"/>
                                        <p:tgtEl>
                                          <p:spTgt spid="54275"/>
                                        </p:tgtEl>
                                        <p:attrNameLst>
                                          <p:attrName>ppt_y</p:attrName>
                                        </p:attrNameLst>
                                      </p:cBhvr>
                                      <p:tavLst>
                                        <p:tav tm="0">
                                          <p:val>
                                            <p:strVal val="1+(6*min(max(#ppt_w*#ppt_h,.3),1)-7.4)/-.7*#ppt_h/2"/>
                                          </p:val>
                                        </p:tav>
                                        <p:tav tm="100000">
                                          <p:val>
                                            <p:strVal val="#ppt_y"/>
                                          </p:val>
                                        </p:tav>
                                      </p:tavLst>
                                    </p:anim>
                                  </p:childTnLst>
                                </p:cTn>
                              </p:par>
                              <p:par>
                                <p:cTn id="11" presetID="12" presetClass="entr" presetSubtype="1" fill="hold" grpId="0" nodeType="withEffect">
                                  <p:stCondLst>
                                    <p:cond delay="500"/>
                                  </p:stCondLst>
                                  <p:childTnLst>
                                    <p:set>
                                      <p:cBhvr>
                                        <p:cTn id="12" dur="1" fill="hold">
                                          <p:stCondLst>
                                            <p:cond delay="0"/>
                                          </p:stCondLst>
                                        </p:cTn>
                                        <p:tgtEl>
                                          <p:spTgt spid="54274"/>
                                        </p:tgtEl>
                                        <p:attrNameLst>
                                          <p:attrName>style.visibility</p:attrName>
                                        </p:attrNameLst>
                                      </p:cBhvr>
                                      <p:to>
                                        <p:strVal val="visible"/>
                                      </p:to>
                                    </p:set>
                                    <p:anim calcmode="lin" valueType="num">
                                      <p:cBhvr>
                                        <p:cTn id="13" dur="750"/>
                                        <p:tgtEl>
                                          <p:spTgt spid="54274"/>
                                        </p:tgtEl>
                                        <p:attrNameLst>
                                          <p:attrName>ppt_y</p:attrName>
                                        </p:attrNameLst>
                                      </p:cBhvr>
                                      <p:tavLst>
                                        <p:tav tm="0">
                                          <p:val>
                                            <p:strVal val="#ppt_y-#ppt_h*1.125000"/>
                                          </p:val>
                                        </p:tav>
                                        <p:tav tm="100000">
                                          <p:val>
                                            <p:strVal val="#ppt_y"/>
                                          </p:val>
                                        </p:tav>
                                      </p:tavLst>
                                    </p:anim>
                                    <p:animEffect>
                                      <p:cBhvr>
                                        <p:cTn id="14" dur="750"/>
                                        <p:tgtEl>
                                          <p:spTgt spid="54274"/>
                                        </p:tgtEl>
                                      </p:cBhvr>
                                    </p:animEffect>
                                  </p:childTnLst>
                                </p:cTn>
                              </p:par>
                            </p:childTnLst>
                          </p:cTn>
                        </p:par>
                        <p:par>
                          <p:cTn id="15" fill="hold" nodeType="afterGroup">
                            <p:stCondLst>
                              <p:cond delay="1250"/>
                            </p:stCondLst>
                            <p:childTnLst>
                              <p:par>
                                <p:cTn id="16" presetID="31" presetClass="entr" presetSubtype="0" fill="hold" grpId="0" nodeType="afterEffect">
                                  <p:stCondLst>
                                    <p:cond delay="0"/>
                                  </p:stCondLst>
                                  <p:childTnLst>
                                    <p:set>
                                      <p:cBhvr>
                                        <p:cTn id="17" dur="1" fill="hold">
                                          <p:stCondLst>
                                            <p:cond delay="0"/>
                                          </p:stCondLst>
                                        </p:cTn>
                                        <p:tgtEl>
                                          <p:spTgt spid="54276"/>
                                        </p:tgtEl>
                                        <p:attrNameLst>
                                          <p:attrName>style.visibility</p:attrName>
                                        </p:attrNameLst>
                                      </p:cBhvr>
                                      <p:to>
                                        <p:strVal val="visible"/>
                                      </p:to>
                                    </p:set>
                                    <p:anim calcmode="lin" valueType="num">
                                      <p:cBhvr>
                                        <p:cTn id="18" dur="500" fill="hold"/>
                                        <p:tgtEl>
                                          <p:spTgt spid="54276"/>
                                        </p:tgtEl>
                                        <p:attrNameLst>
                                          <p:attrName>ppt_w</p:attrName>
                                        </p:attrNameLst>
                                      </p:cBhvr>
                                      <p:tavLst>
                                        <p:tav tm="0">
                                          <p:val>
                                            <p:fltVal val="0"/>
                                          </p:val>
                                        </p:tav>
                                        <p:tav tm="100000">
                                          <p:val>
                                            <p:strVal val="#ppt_w"/>
                                          </p:val>
                                        </p:tav>
                                      </p:tavLst>
                                    </p:anim>
                                    <p:anim calcmode="lin" valueType="num">
                                      <p:cBhvr>
                                        <p:cTn id="19" dur="500" fill="hold"/>
                                        <p:tgtEl>
                                          <p:spTgt spid="54276"/>
                                        </p:tgtEl>
                                        <p:attrNameLst>
                                          <p:attrName>ppt_h</p:attrName>
                                        </p:attrNameLst>
                                      </p:cBhvr>
                                      <p:tavLst>
                                        <p:tav tm="0">
                                          <p:val>
                                            <p:fltVal val="0"/>
                                          </p:val>
                                        </p:tav>
                                        <p:tav tm="100000">
                                          <p:val>
                                            <p:strVal val="#ppt_h"/>
                                          </p:val>
                                        </p:tav>
                                      </p:tavLst>
                                    </p:anim>
                                    <p:anim calcmode="lin" valueType="num">
                                      <p:cBhvr>
                                        <p:cTn id="20" dur="500" fill="hold"/>
                                        <p:tgtEl>
                                          <p:spTgt spid="54276"/>
                                        </p:tgtEl>
                                        <p:attrNameLst>
                                          <p:attrName>style.rotation</p:attrName>
                                        </p:attrNameLst>
                                      </p:cBhvr>
                                      <p:tavLst>
                                        <p:tav tm="0">
                                          <p:val>
                                            <p:fltVal val="90"/>
                                          </p:val>
                                        </p:tav>
                                        <p:tav tm="100000">
                                          <p:val>
                                            <p:fltVal val="0"/>
                                          </p:val>
                                        </p:tav>
                                      </p:tavLst>
                                    </p:anim>
                                    <p:animEffect>
                                      <p:cBhvr>
                                        <p:cTn id="21" dur="500"/>
                                        <p:tgtEl>
                                          <p:spTgt spid="54276"/>
                                        </p:tgtEl>
                                      </p:cBhvr>
                                    </p:animEffect>
                                  </p:childTnLst>
                                </p:cTn>
                              </p:par>
                              <p:par>
                                <p:cTn id="22" presetID="31" presetClass="entr" presetSubtype="0" fill="hold" grpId="0" nodeType="withEffect">
                                  <p:stCondLst>
                                    <p:cond delay="0"/>
                                  </p:stCondLst>
                                  <p:childTnLst>
                                    <p:set>
                                      <p:cBhvr>
                                        <p:cTn id="23" dur="1" fill="hold">
                                          <p:stCondLst>
                                            <p:cond delay="0"/>
                                          </p:stCondLst>
                                        </p:cTn>
                                        <p:tgtEl>
                                          <p:spTgt spid="54277"/>
                                        </p:tgtEl>
                                        <p:attrNameLst>
                                          <p:attrName>style.visibility</p:attrName>
                                        </p:attrNameLst>
                                      </p:cBhvr>
                                      <p:to>
                                        <p:strVal val="visible"/>
                                      </p:to>
                                    </p:set>
                                    <p:anim calcmode="lin" valueType="num">
                                      <p:cBhvr>
                                        <p:cTn id="24" dur="500" fill="hold"/>
                                        <p:tgtEl>
                                          <p:spTgt spid="54277"/>
                                        </p:tgtEl>
                                        <p:attrNameLst>
                                          <p:attrName>ppt_w</p:attrName>
                                        </p:attrNameLst>
                                      </p:cBhvr>
                                      <p:tavLst>
                                        <p:tav tm="0">
                                          <p:val>
                                            <p:fltVal val="0"/>
                                          </p:val>
                                        </p:tav>
                                        <p:tav tm="100000">
                                          <p:val>
                                            <p:strVal val="#ppt_w"/>
                                          </p:val>
                                        </p:tav>
                                      </p:tavLst>
                                    </p:anim>
                                    <p:anim calcmode="lin" valueType="num">
                                      <p:cBhvr>
                                        <p:cTn id="25" dur="500" fill="hold"/>
                                        <p:tgtEl>
                                          <p:spTgt spid="54277"/>
                                        </p:tgtEl>
                                        <p:attrNameLst>
                                          <p:attrName>ppt_h</p:attrName>
                                        </p:attrNameLst>
                                      </p:cBhvr>
                                      <p:tavLst>
                                        <p:tav tm="0">
                                          <p:val>
                                            <p:fltVal val="0"/>
                                          </p:val>
                                        </p:tav>
                                        <p:tav tm="100000">
                                          <p:val>
                                            <p:strVal val="#ppt_h"/>
                                          </p:val>
                                        </p:tav>
                                      </p:tavLst>
                                    </p:anim>
                                    <p:anim calcmode="lin" valueType="num">
                                      <p:cBhvr>
                                        <p:cTn id="26" dur="500" fill="hold"/>
                                        <p:tgtEl>
                                          <p:spTgt spid="54277"/>
                                        </p:tgtEl>
                                        <p:attrNameLst>
                                          <p:attrName>style.rotation</p:attrName>
                                        </p:attrNameLst>
                                      </p:cBhvr>
                                      <p:tavLst>
                                        <p:tav tm="0">
                                          <p:val>
                                            <p:fltVal val="90"/>
                                          </p:val>
                                        </p:tav>
                                        <p:tav tm="100000">
                                          <p:val>
                                            <p:fltVal val="0"/>
                                          </p:val>
                                        </p:tav>
                                      </p:tavLst>
                                    </p:anim>
                                    <p:animEffect>
                                      <p:cBhvr>
                                        <p:cTn id="27" dur="500"/>
                                        <p:tgtEl>
                                          <p:spTgt spid="54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4" grpId="0" bldLvl="0" autoUpdateAnimBg="0"/>
      <p:bldP spid="54275" grpId="0" bldLvl="0" autoUpdateAnimBg="0"/>
      <p:bldP spid="54276" grpId="0" bldLvl="0" animBg="1" autoUpdateAnimBg="0"/>
      <p:bldP spid="54277" grpId="0" bldLvl="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FEB81031-7A5F-4123-9C28-0E21CA50FE8E}" type="slidenum">
              <a:rPr lang="zh-CN" altLang="en-US">
                <a:solidFill>
                  <a:srgbClr val="898989"/>
                </a:solidFill>
                <a:latin typeface="方正兰亭黑_GBK" pitchFamily="2" charset="-122"/>
                <a:ea typeface="方正兰亭黑_GBK" pitchFamily="2" charset="-122"/>
              </a:rPr>
              <a:pPr eaLnBrk="1" hangingPunct="1"/>
              <a:t>2</a:t>
            </a:fld>
            <a:endParaRPr lang="zh-CN" altLang="en-US" sz="1800"/>
          </a:p>
        </p:txBody>
      </p:sp>
      <p:sp>
        <p:nvSpPr>
          <p:cNvPr id="4098" name="矩形 5"/>
          <p:cNvSpPr>
            <a:spLocks noChangeArrowheads="1"/>
          </p:cNvSpPr>
          <p:nvPr/>
        </p:nvSpPr>
        <p:spPr bwMode="auto">
          <a:xfrm>
            <a:off x="1386348" y="1228792"/>
            <a:ext cx="9337675" cy="3318388"/>
          </a:xfrm>
          <a:prstGeom prst="rect">
            <a:avLst/>
          </a:prstGeom>
          <a:solidFill>
            <a:srgbClr val="FFD860">
              <a:alpha val="29803"/>
            </a:srgbClr>
          </a:solidFill>
          <a:ln w="19050">
            <a:solidFill>
              <a:srgbClr val="FFD860"/>
            </a:solidFill>
            <a:bevel/>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100" name="TextBox 18"/>
          <p:cNvSpPr>
            <a:spLocks noChangeArrowheads="1"/>
          </p:cNvSpPr>
          <p:nvPr/>
        </p:nvSpPr>
        <p:spPr bwMode="auto">
          <a:xfrm>
            <a:off x="1386348" y="284729"/>
            <a:ext cx="7595653" cy="861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lIns="121912" tIns="60956" rIns="121912" bIns="6095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800" dirty="0" smtClean="0">
                <a:solidFill>
                  <a:srgbClr val="FFD860"/>
                </a:solidFill>
                <a:latin typeface="Times New Roman" pitchFamily="18" charset="0"/>
                <a:ea typeface="方正兰亭黑_GBK" pitchFamily="2" charset="-122"/>
                <a:cs typeface="Times New Roman" pitchFamily="18" charset="0"/>
                <a:sym typeface="方正兰亭黑_GBK" pitchFamily="2" charset="-122"/>
              </a:rPr>
              <a:t>A presentation about the PCA</a:t>
            </a:r>
            <a:endParaRPr lang="zh-CN" altLang="en-US" sz="4800" dirty="0">
              <a:solidFill>
                <a:srgbClr val="FFD860"/>
              </a:solidFill>
              <a:latin typeface="Times New Roman" pitchFamily="18" charset="0"/>
              <a:cs typeface="Times New Roman" pitchFamily="18" charset="0"/>
            </a:endParaRPr>
          </a:p>
        </p:txBody>
      </p:sp>
      <p:sp>
        <p:nvSpPr>
          <p:cNvPr id="4102" name="TextBox 9"/>
          <p:cNvSpPr>
            <a:spLocks noChangeArrowheads="1"/>
          </p:cNvSpPr>
          <p:nvPr/>
        </p:nvSpPr>
        <p:spPr bwMode="auto">
          <a:xfrm>
            <a:off x="1386348" y="1314298"/>
            <a:ext cx="9291484" cy="3468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lIns="121912" tIns="60956" rIns="121912" bIns="6095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spcBef>
                <a:spcPts val="1800"/>
              </a:spcBef>
            </a:pPr>
            <a:r>
              <a:rPr lang="en-US" altLang="zh-CN" sz="2400" dirty="0" smtClean="0">
                <a:solidFill>
                  <a:srgbClr val="FFD700"/>
                </a:solidFill>
                <a:latin typeface="Times New Roman" pitchFamily="18" charset="0"/>
                <a:ea typeface="方正兰亭黑_GBK" pitchFamily="2" charset="-122"/>
                <a:cs typeface="Times New Roman" pitchFamily="18" charset="0"/>
                <a:sym typeface="方正兰亭黑_GBK" pitchFamily="2" charset="-122"/>
              </a:rPr>
              <a:t>        It assumes that only two-dimensional, Each observation has two coordinate values corresponding to the two coordinate axes;</a:t>
            </a:r>
          </a:p>
          <a:p>
            <a:pPr algn="just" eaLnBrk="1" hangingPunct="1">
              <a:lnSpc>
                <a:spcPct val="120000"/>
              </a:lnSpc>
              <a:spcBef>
                <a:spcPts val="1800"/>
              </a:spcBef>
            </a:pPr>
            <a:r>
              <a:rPr lang="en-US" altLang="zh-CN" sz="2400" dirty="0" smtClean="0">
                <a:solidFill>
                  <a:srgbClr val="FFD700"/>
                </a:solidFill>
                <a:latin typeface="Times New Roman" pitchFamily="18" charset="0"/>
                <a:ea typeface="方正兰亭黑_GBK" pitchFamily="2" charset="-122"/>
                <a:cs typeface="Times New Roman" pitchFamily="18" charset="0"/>
                <a:sym typeface="方正兰亭黑_GBK" pitchFamily="2" charset="-122"/>
              </a:rPr>
              <a:t>        If the data form a lattice elliptical shape  of the ellipse has a major axis and a minor axis. Data changes very little in the minor axis direction;</a:t>
            </a:r>
          </a:p>
          <a:p>
            <a:pPr algn="just" eaLnBrk="1" hangingPunct="1">
              <a:lnSpc>
                <a:spcPct val="120000"/>
              </a:lnSpc>
              <a:spcBef>
                <a:spcPts val="1800"/>
              </a:spcBef>
            </a:pPr>
            <a:r>
              <a:rPr lang="en-US" altLang="zh-CN" sz="2400" dirty="0" smtClean="0">
                <a:solidFill>
                  <a:srgbClr val="FFD700"/>
                </a:solidFill>
                <a:latin typeface="Times New Roman" pitchFamily="18" charset="0"/>
                <a:ea typeface="方正兰亭黑_GBK" pitchFamily="2" charset="-122"/>
                <a:cs typeface="Times New Roman" pitchFamily="18" charset="0"/>
                <a:sym typeface="方正兰亭黑_GBK" pitchFamily="2" charset="-122"/>
              </a:rPr>
              <a:t>        In extreme cases, such degradation to a point minor axis, the major axis direction can completely explain the changes in these points.</a:t>
            </a:r>
          </a:p>
          <a:p>
            <a:pPr algn="just" eaLnBrk="1" hangingPunct="1">
              <a:lnSpc>
                <a:spcPct val="120000"/>
              </a:lnSpc>
            </a:pPr>
            <a:endParaRPr lang="zh-CN" altLang="en-US" sz="1400" dirty="0">
              <a:solidFill>
                <a:srgbClr val="FFD860"/>
              </a:solidFill>
              <a:latin typeface="方正兰亭黑_GBK" pitchFamily="2" charset="-122"/>
              <a:ea typeface="方正兰亭黑_GBK" pitchFamily="2" charset="-122"/>
              <a:sym typeface="方正兰亭黑_GBK" pitchFamily="2" charset="-122"/>
            </a:endParaRPr>
          </a:p>
        </p:txBody>
      </p:sp>
      <p:sp>
        <p:nvSpPr>
          <p:cNvPr id="2" name="文本框 1"/>
          <p:cNvSpPr txBox="1"/>
          <p:nvPr/>
        </p:nvSpPr>
        <p:spPr>
          <a:xfrm>
            <a:off x="1386348" y="4867989"/>
            <a:ext cx="10649069" cy="1938992"/>
          </a:xfrm>
          <a:prstGeom prst="rect">
            <a:avLst/>
          </a:prstGeom>
          <a:noFill/>
        </p:spPr>
        <p:txBody>
          <a:bodyPr wrap="none" rtlCol="0">
            <a:spAutoFit/>
          </a:bodyPr>
          <a:lstStyle/>
          <a:p>
            <a:r>
              <a:rPr lang="en-US" altLang="zh-CN" sz="2400" dirty="0">
                <a:solidFill>
                  <a:srgbClr val="FFD700"/>
                </a:solidFill>
                <a:latin typeface="Times New Roman" pitchFamily="18" charset="0"/>
                <a:ea typeface="方正兰亭黑_GBK" pitchFamily="2" charset="-122"/>
                <a:cs typeface="Times New Roman" pitchFamily="18" charset="0"/>
              </a:rPr>
              <a:t>PCA</a:t>
            </a:r>
            <a:r>
              <a:rPr lang="zh-CN" altLang="en-US" sz="2400" dirty="0">
                <a:solidFill>
                  <a:srgbClr val="FFD700"/>
                </a:solidFill>
                <a:latin typeface="Times New Roman" pitchFamily="18" charset="0"/>
                <a:ea typeface="方正兰亭黑_GBK" pitchFamily="2" charset="-122"/>
                <a:cs typeface="Times New Roman" pitchFamily="18" charset="0"/>
              </a:rPr>
              <a:t>简介：主成分分析（</a:t>
            </a:r>
            <a:r>
              <a:rPr lang="en-US" altLang="zh-CN" sz="2400" dirty="0">
                <a:solidFill>
                  <a:srgbClr val="FFD700"/>
                </a:solidFill>
                <a:latin typeface="Times New Roman" pitchFamily="18" charset="0"/>
                <a:ea typeface="方正兰亭黑_GBK" pitchFamily="2" charset="-122"/>
                <a:cs typeface="Times New Roman" pitchFamily="18" charset="0"/>
              </a:rPr>
              <a:t>Principal Component Analysis</a:t>
            </a:r>
            <a:r>
              <a:rPr lang="zh-CN" altLang="en-US" sz="2400" dirty="0">
                <a:solidFill>
                  <a:srgbClr val="FFD700"/>
                </a:solidFill>
                <a:latin typeface="Times New Roman" pitchFamily="18" charset="0"/>
                <a:ea typeface="方正兰亭黑_GBK" pitchFamily="2" charset="-122"/>
                <a:cs typeface="Times New Roman" pitchFamily="18" charset="0"/>
              </a:rPr>
              <a:t>，</a:t>
            </a:r>
            <a:r>
              <a:rPr lang="en-US" altLang="zh-CN" sz="2400" dirty="0">
                <a:solidFill>
                  <a:srgbClr val="FFD700"/>
                </a:solidFill>
                <a:latin typeface="Times New Roman" pitchFamily="18" charset="0"/>
                <a:ea typeface="方正兰亭黑_GBK" pitchFamily="2" charset="-122"/>
                <a:cs typeface="Times New Roman" pitchFamily="18" charset="0"/>
              </a:rPr>
              <a:t>PCA</a:t>
            </a:r>
            <a:r>
              <a:rPr lang="zh-CN" altLang="en-US" sz="2400" dirty="0">
                <a:solidFill>
                  <a:srgbClr val="FFD700"/>
                </a:solidFill>
                <a:latin typeface="Times New Roman" pitchFamily="18" charset="0"/>
                <a:ea typeface="方正兰亭黑_GBK" pitchFamily="2" charset="-122"/>
                <a:cs typeface="Times New Roman" pitchFamily="18" charset="0"/>
              </a:rPr>
              <a:t>）， </a:t>
            </a:r>
            <a:r>
              <a:rPr lang="en-US" altLang="zh-CN" sz="2400" dirty="0">
                <a:solidFill>
                  <a:srgbClr val="FFD700"/>
                </a:solidFill>
                <a:latin typeface="Times New Roman" pitchFamily="18" charset="0"/>
                <a:ea typeface="方正兰亭黑_GBK" pitchFamily="2" charset="-122"/>
                <a:cs typeface="Times New Roman" pitchFamily="18" charset="0"/>
              </a:rPr>
              <a:t>PCA</a:t>
            </a:r>
            <a:r>
              <a:rPr lang="zh-CN" altLang="en-US" sz="2400" dirty="0">
                <a:solidFill>
                  <a:srgbClr val="FFD700"/>
                </a:solidFill>
                <a:latin typeface="Times New Roman" pitchFamily="18" charset="0"/>
                <a:ea typeface="方正兰亭黑_GBK" pitchFamily="2" charset="-122"/>
                <a:cs typeface="Times New Roman" pitchFamily="18" charset="0"/>
              </a:rPr>
              <a:t>同时</a:t>
            </a:r>
            <a:r>
              <a:rPr lang="zh-CN" altLang="en-US" sz="2400" dirty="0" smtClean="0">
                <a:solidFill>
                  <a:srgbClr val="FFD700"/>
                </a:solidFill>
                <a:latin typeface="Times New Roman" pitchFamily="18" charset="0"/>
                <a:ea typeface="方正兰亭黑_GBK" pitchFamily="2" charset="-122"/>
                <a:cs typeface="Times New Roman" pitchFamily="18" charset="0"/>
              </a:rPr>
              <a:t>也</a:t>
            </a:r>
            <a:endParaRPr lang="en-US" altLang="zh-CN" sz="2400" dirty="0" smtClean="0">
              <a:solidFill>
                <a:srgbClr val="FFD700"/>
              </a:solidFill>
              <a:latin typeface="Times New Roman" pitchFamily="18" charset="0"/>
              <a:ea typeface="方正兰亭黑_GBK" pitchFamily="2" charset="-122"/>
              <a:cs typeface="Times New Roman" pitchFamily="18" charset="0"/>
            </a:endParaRPr>
          </a:p>
          <a:p>
            <a:r>
              <a:rPr lang="zh-CN" altLang="en-US" sz="2400" dirty="0" smtClean="0">
                <a:solidFill>
                  <a:srgbClr val="FFD700"/>
                </a:solidFill>
                <a:latin typeface="Times New Roman" pitchFamily="18" charset="0"/>
                <a:ea typeface="方正兰亭黑_GBK" pitchFamily="2" charset="-122"/>
                <a:cs typeface="Times New Roman" pitchFamily="18" charset="0"/>
              </a:rPr>
              <a:t>应用</a:t>
            </a:r>
            <a:r>
              <a:rPr lang="zh-CN" altLang="en-US" sz="2400" dirty="0">
                <a:solidFill>
                  <a:srgbClr val="FFD700"/>
                </a:solidFill>
                <a:latin typeface="Times New Roman" pitchFamily="18" charset="0"/>
                <a:ea typeface="方正兰亭黑_GBK" pitchFamily="2" charset="-122"/>
                <a:cs typeface="Times New Roman" pitchFamily="18" charset="0"/>
              </a:rPr>
              <a:t>于机器学习</a:t>
            </a:r>
            <a:r>
              <a:rPr lang="zh-CN" altLang="en-US" sz="2400" dirty="0" smtClean="0">
                <a:solidFill>
                  <a:srgbClr val="FFD700"/>
                </a:solidFill>
                <a:latin typeface="Times New Roman" pitchFamily="18" charset="0"/>
                <a:ea typeface="方正兰亭黑_GBK" pitchFamily="2" charset="-122"/>
                <a:cs typeface="Times New Roman" pitchFamily="18" charset="0"/>
              </a:rPr>
              <a:t>中</a:t>
            </a:r>
            <a:r>
              <a:rPr lang="zh-CN" altLang="en-US" sz="2400" dirty="0">
                <a:solidFill>
                  <a:srgbClr val="FFD700"/>
                </a:solidFill>
                <a:latin typeface="Times New Roman" pitchFamily="18" charset="0"/>
                <a:ea typeface="方正兰亭黑_GBK" pitchFamily="2" charset="-122"/>
                <a:cs typeface="Times New Roman" pitchFamily="18" charset="0"/>
              </a:rPr>
              <a:t>，</a:t>
            </a:r>
            <a:r>
              <a:rPr lang="zh-CN" altLang="en-US" sz="2400" dirty="0" smtClean="0">
                <a:solidFill>
                  <a:srgbClr val="FFD700"/>
                </a:solidFill>
                <a:latin typeface="Times New Roman" pitchFamily="18" charset="0"/>
                <a:ea typeface="方正兰亭黑_GBK" pitchFamily="2" charset="-122"/>
                <a:cs typeface="Times New Roman" pitchFamily="18" charset="0"/>
              </a:rPr>
              <a:t>是</a:t>
            </a:r>
            <a:r>
              <a:rPr lang="zh-CN" altLang="en-US" sz="2400" dirty="0">
                <a:solidFill>
                  <a:srgbClr val="FFD700"/>
                </a:solidFill>
                <a:latin typeface="Times New Roman" pitchFamily="18" charset="0"/>
                <a:ea typeface="方正兰亭黑_GBK" pitchFamily="2" charset="-122"/>
                <a:cs typeface="Times New Roman" pitchFamily="18" charset="0"/>
              </a:rPr>
              <a:t>一种统计方法。通过正交变换将一组可能存在相关性</a:t>
            </a:r>
            <a:r>
              <a:rPr lang="zh-CN" altLang="en-US" sz="2400" dirty="0" smtClean="0">
                <a:solidFill>
                  <a:srgbClr val="FFD700"/>
                </a:solidFill>
                <a:latin typeface="Times New Roman" pitchFamily="18" charset="0"/>
                <a:ea typeface="方正兰亭黑_GBK" pitchFamily="2" charset="-122"/>
                <a:cs typeface="Times New Roman" pitchFamily="18" charset="0"/>
              </a:rPr>
              <a:t>的</a:t>
            </a:r>
            <a:endParaRPr lang="en-US" altLang="zh-CN" sz="2400" dirty="0" smtClean="0">
              <a:solidFill>
                <a:srgbClr val="FFD700"/>
              </a:solidFill>
              <a:latin typeface="Times New Roman" pitchFamily="18" charset="0"/>
              <a:ea typeface="方正兰亭黑_GBK" pitchFamily="2" charset="-122"/>
              <a:cs typeface="Times New Roman" pitchFamily="18" charset="0"/>
            </a:endParaRPr>
          </a:p>
          <a:p>
            <a:r>
              <a:rPr lang="zh-CN" altLang="en-US" sz="2400" dirty="0" smtClean="0">
                <a:solidFill>
                  <a:srgbClr val="FFD700"/>
                </a:solidFill>
                <a:latin typeface="Times New Roman" pitchFamily="18" charset="0"/>
                <a:ea typeface="方正兰亭黑_GBK" pitchFamily="2" charset="-122"/>
                <a:cs typeface="Times New Roman" pitchFamily="18" charset="0"/>
              </a:rPr>
              <a:t>变量</a:t>
            </a:r>
            <a:r>
              <a:rPr lang="zh-CN" altLang="en-US" sz="2400" dirty="0">
                <a:solidFill>
                  <a:srgbClr val="FFD700"/>
                </a:solidFill>
                <a:latin typeface="Times New Roman" pitchFamily="18" charset="0"/>
                <a:ea typeface="方正兰亭黑_GBK" pitchFamily="2" charset="-122"/>
                <a:cs typeface="Times New Roman" pitchFamily="18" charset="0"/>
              </a:rPr>
              <a:t>转换为一组</a:t>
            </a:r>
            <a:r>
              <a:rPr lang="zh-CN" altLang="en-US" sz="2400" dirty="0" smtClean="0">
                <a:solidFill>
                  <a:srgbClr val="FFD700"/>
                </a:solidFill>
                <a:latin typeface="Times New Roman" pitchFamily="18" charset="0"/>
                <a:ea typeface="方正兰亭黑_GBK" pitchFamily="2" charset="-122"/>
                <a:cs typeface="Times New Roman" pitchFamily="18" charset="0"/>
              </a:rPr>
              <a:t>线性</a:t>
            </a:r>
            <a:r>
              <a:rPr lang="zh-CN" altLang="en-US" sz="2400" dirty="0">
                <a:solidFill>
                  <a:srgbClr val="FFD700"/>
                </a:solidFill>
                <a:latin typeface="Times New Roman" pitchFamily="18" charset="0"/>
                <a:ea typeface="方正兰亭黑_GBK" pitchFamily="2" charset="-122"/>
                <a:cs typeface="Times New Roman" pitchFamily="18" charset="0"/>
              </a:rPr>
              <a:t>不相关的变量，转换后的这组变量叫主成分。</a:t>
            </a:r>
            <a:r>
              <a:rPr lang="zh-CN" altLang="en-US" sz="2400" dirty="0" smtClean="0">
                <a:solidFill>
                  <a:srgbClr val="FFD700"/>
                </a:solidFill>
                <a:latin typeface="Times New Roman" pitchFamily="18" charset="0"/>
                <a:ea typeface="方正兰亭黑_GBK" pitchFamily="2" charset="-122"/>
                <a:cs typeface="Times New Roman" pitchFamily="18" charset="0"/>
              </a:rPr>
              <a:t>主成分分析</a:t>
            </a:r>
            <a:endParaRPr lang="en-US" altLang="zh-CN" sz="2400" dirty="0" smtClean="0">
              <a:solidFill>
                <a:srgbClr val="FFD700"/>
              </a:solidFill>
              <a:latin typeface="Times New Roman" pitchFamily="18" charset="0"/>
              <a:ea typeface="方正兰亭黑_GBK" pitchFamily="2" charset="-122"/>
              <a:cs typeface="Times New Roman" pitchFamily="18" charset="0"/>
            </a:endParaRPr>
          </a:p>
          <a:p>
            <a:r>
              <a:rPr lang="zh-CN" altLang="en-US" sz="2400" dirty="0" smtClean="0">
                <a:solidFill>
                  <a:srgbClr val="FFD700"/>
                </a:solidFill>
                <a:latin typeface="Times New Roman" pitchFamily="18" charset="0"/>
                <a:ea typeface="方正兰亭黑_GBK" pitchFamily="2" charset="-122"/>
                <a:cs typeface="Times New Roman" pitchFamily="18" charset="0"/>
              </a:rPr>
              <a:t>能够</a:t>
            </a:r>
            <a:r>
              <a:rPr lang="zh-CN" altLang="en-US" sz="2400" dirty="0">
                <a:solidFill>
                  <a:srgbClr val="FFD700"/>
                </a:solidFill>
                <a:latin typeface="Times New Roman" pitchFamily="18" charset="0"/>
                <a:ea typeface="方正兰亭黑_GBK" pitchFamily="2" charset="-122"/>
                <a:cs typeface="Times New Roman" pitchFamily="18" charset="0"/>
              </a:rPr>
              <a:t>通过提取</a:t>
            </a:r>
            <a:r>
              <a:rPr lang="zh-CN" altLang="en-US" sz="2400" dirty="0" smtClean="0">
                <a:solidFill>
                  <a:srgbClr val="FFD700"/>
                </a:solidFill>
                <a:latin typeface="Times New Roman" pitchFamily="18" charset="0"/>
                <a:ea typeface="方正兰亭黑_GBK" pitchFamily="2" charset="-122"/>
                <a:cs typeface="Times New Roman" pitchFamily="18" charset="0"/>
              </a:rPr>
              <a:t>数据</a:t>
            </a:r>
            <a:r>
              <a:rPr lang="zh-CN" altLang="en-US" sz="2400" dirty="0">
                <a:solidFill>
                  <a:srgbClr val="FFD700"/>
                </a:solidFill>
                <a:latin typeface="Times New Roman" pitchFamily="18" charset="0"/>
                <a:ea typeface="方正兰亭黑_GBK" pitchFamily="2" charset="-122"/>
                <a:cs typeface="Times New Roman" pitchFamily="18" charset="0"/>
              </a:rPr>
              <a:t>的主要成分，减少数据的特征，达到数据降维的目的。</a:t>
            </a:r>
            <a:endParaRPr lang="en-US" altLang="zh-CN" sz="2400" dirty="0">
              <a:solidFill>
                <a:srgbClr val="FFD700"/>
              </a:solidFill>
              <a:latin typeface="Times New Roman" pitchFamily="18" charset="0"/>
              <a:ea typeface="方正兰亭黑_GBK" pitchFamily="2" charset="-122"/>
              <a:cs typeface="Times New Roman" pitchFamily="18" charset="0"/>
            </a:endParaRPr>
          </a:p>
          <a:p>
            <a:endParaRPr lang="zh-CN" altLang="en-US" sz="2400" dirty="0">
              <a:solidFill>
                <a:srgbClr val="FFD700"/>
              </a:solidFill>
              <a:latin typeface="Times New Roman" pitchFamily="18" charset="0"/>
              <a:ea typeface="方正兰亭黑_GBK" pitchFamily="2" charset="-122"/>
              <a:cs typeface="Times New Roman" pitchFamily="18"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100"/>
                                        </p:tgtEl>
                                        <p:attrNameLst>
                                          <p:attrName>style.visibility</p:attrName>
                                        </p:attrNameLst>
                                      </p:cBhvr>
                                      <p:to>
                                        <p:strVal val="visible"/>
                                      </p:to>
                                    </p:set>
                                    <p:animEffect>
                                      <p:cBhvr>
                                        <p:cTn id="7" dur="500"/>
                                        <p:tgtEl>
                                          <p:spTgt spid="4100"/>
                                        </p:tgtEl>
                                      </p:cBhvr>
                                    </p:animEffect>
                                  </p:childTnLst>
                                </p:cTn>
                              </p:par>
                            </p:childTnLst>
                          </p:cTn>
                        </p:par>
                        <p:par>
                          <p:cTn id="8" fill="hold" nodeType="afterGroup">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4098"/>
                                        </p:tgtEl>
                                        <p:attrNameLst>
                                          <p:attrName>style.visibility</p:attrName>
                                        </p:attrNameLst>
                                      </p:cBhvr>
                                      <p:to>
                                        <p:strVal val="visible"/>
                                      </p:to>
                                    </p:set>
                                    <p:animEffect>
                                      <p:cBhvr>
                                        <p:cTn id="11" dur="500"/>
                                        <p:tgtEl>
                                          <p:spTgt spid="4098"/>
                                        </p:tgtEl>
                                      </p:cBhvr>
                                    </p:animEffect>
                                  </p:childTnLst>
                                </p:cTn>
                              </p:par>
                            </p:childTnLst>
                          </p:cTn>
                        </p:par>
                        <p:par>
                          <p:cTn id="12" fill="hold" nodeType="afterGroup">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102"/>
                                        </p:tgtEl>
                                        <p:attrNameLst>
                                          <p:attrName>style.visibility</p:attrName>
                                        </p:attrNameLst>
                                      </p:cBhvr>
                                      <p:to>
                                        <p:strVal val="visible"/>
                                      </p:to>
                                    </p:set>
                                    <p:animEffect>
                                      <p:cBhvr>
                                        <p:cTn id="15" dur="10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bldLvl="0" animBg="1" autoUpdateAnimBg="0"/>
      <p:bldP spid="4100" grpId="0" bldLvl="0" autoUpdateAnimBg="0"/>
      <p:bldP spid="4102" grpId="0" bldLvl="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FEB81031-7A5F-4123-9C28-0E21CA50FE8E}" type="slidenum">
              <a:rPr lang="zh-CN" altLang="en-US">
                <a:solidFill>
                  <a:srgbClr val="898989"/>
                </a:solidFill>
                <a:latin typeface="方正兰亭黑_GBK" pitchFamily="2" charset="-122"/>
                <a:ea typeface="方正兰亭黑_GBK" pitchFamily="2" charset="-122"/>
              </a:rPr>
              <a:pPr eaLnBrk="1" hangingPunct="1"/>
              <a:t>20</a:t>
            </a:fld>
            <a:endParaRPr lang="zh-CN" altLang="en-US" sz="1800"/>
          </a:p>
        </p:txBody>
      </p:sp>
      <mc:AlternateContent xmlns:mc="http://schemas.openxmlformats.org/markup-compatibility/2006" xmlns:a14="http://schemas.microsoft.com/office/drawing/2010/main">
        <mc:Choice Requires="a14">
          <p:sp>
            <p:nvSpPr>
              <p:cNvPr id="4098" name="矩形 5"/>
              <p:cNvSpPr>
                <a:spLocks noChangeArrowheads="1"/>
              </p:cNvSpPr>
              <p:nvPr/>
            </p:nvSpPr>
            <p:spPr bwMode="auto">
              <a:xfrm>
                <a:off x="1445343" y="954099"/>
                <a:ext cx="9615947" cy="5092740"/>
              </a:xfrm>
              <a:prstGeom prst="rect">
                <a:avLst/>
              </a:prstGeom>
              <a:solidFill>
                <a:srgbClr val="FFD860">
                  <a:alpha val="29803"/>
                </a:srgbClr>
              </a:solidFill>
              <a:ln w="19050">
                <a:solidFill>
                  <a:srgbClr val="FFD860"/>
                </a:solidFill>
                <a:bevel/>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dirty="0">
                    <a:solidFill>
                      <a:srgbClr val="FFD700"/>
                    </a:solidFill>
                    <a:latin typeface="Times New Roman" pitchFamily="18" charset="0"/>
                    <a:cs typeface="Times New Roman" pitchFamily="18" charset="0"/>
                  </a:rPr>
                  <a:t>经过多次试验后发现比较合适的一组参数如下</a:t>
                </a:r>
                <a:r>
                  <a:rPr lang="zh-CN" altLang="zh-CN" sz="2400" dirty="0" smtClean="0">
                    <a:solidFill>
                      <a:srgbClr val="FFD700"/>
                    </a:solidFill>
                    <a:latin typeface="Times New Roman" pitchFamily="18" charset="0"/>
                    <a:cs typeface="Times New Roman" pitchFamily="18" charset="0"/>
                  </a:rPr>
                  <a:t>：</a:t>
                </a:r>
                <a:endParaRPr lang="en-US" altLang="zh-CN" sz="2400" dirty="0" smtClean="0">
                  <a:solidFill>
                    <a:srgbClr val="FFD700"/>
                  </a:solidFill>
                  <a:latin typeface="Times New Roman" pitchFamily="18" charset="0"/>
                  <a:cs typeface="Times New Roman" pitchFamily="18" charset="0"/>
                </a:endParaRPr>
              </a:p>
              <a:p>
                <a:pPr eaLnBrk="1" hangingPunct="1"/>
                <a:endParaRPr lang="en-US" altLang="zh-CN" sz="2400" dirty="0" smtClean="0">
                  <a:solidFill>
                    <a:srgbClr val="FFD700"/>
                  </a:solidFill>
                  <a:latin typeface="Times New Roman" pitchFamily="18" charset="0"/>
                  <a:cs typeface="Times New Roman" pitchFamily="18" charset="0"/>
                </a:endParaRPr>
              </a:p>
              <a:p>
                <a:pPr eaLnBrk="1" hangingPunct="1"/>
                <a:r>
                  <a:rPr lang="zh-CN" altLang="zh-CN" sz="2400" dirty="0" smtClean="0">
                    <a:solidFill>
                      <a:srgbClr val="FFD700"/>
                    </a:solidFill>
                    <a:latin typeface="Times New Roman" pitchFamily="18" charset="0"/>
                    <a:cs typeface="Times New Roman" pitchFamily="18" charset="0"/>
                  </a:rPr>
                  <a:t>子</a:t>
                </a:r>
                <a:r>
                  <a:rPr lang="zh-CN" altLang="zh-CN" sz="2400" dirty="0">
                    <a:solidFill>
                      <a:srgbClr val="FFD700"/>
                    </a:solidFill>
                    <a:latin typeface="Times New Roman" pitchFamily="18" charset="0"/>
                    <a:cs typeface="Times New Roman" pitchFamily="18" charset="0"/>
                  </a:rPr>
                  <a:t>块大小</a:t>
                </a:r>
                <a14:m>
                  <m:oMath xmlns:m="http://schemas.openxmlformats.org/officeDocument/2006/math">
                    <m:r>
                      <a:rPr lang="en-US" altLang="zh-CN" sz="2400">
                        <a:solidFill>
                          <a:srgbClr val="FFD700"/>
                        </a:solidFill>
                        <a:latin typeface="Cambria Math" panose="02040503050406030204" pitchFamily="18" charset="0"/>
                        <a:cs typeface="Times New Roman" pitchFamily="18" charset="0"/>
                      </a:rPr>
                      <m:t>𝑏h</m:t>
                    </m:r>
                    <m:r>
                      <a:rPr lang="en-US" altLang="zh-CN" sz="2400">
                        <a:solidFill>
                          <a:srgbClr val="FFD700"/>
                        </a:solidFill>
                        <a:latin typeface="Cambria Math" panose="02040503050406030204" pitchFamily="18" charset="0"/>
                        <a:cs typeface="Times New Roman" pitchFamily="18" charset="0"/>
                      </a:rPr>
                      <m:t>=</m:t>
                    </m:r>
                    <m:r>
                      <a:rPr lang="en-US" altLang="zh-CN" sz="2400">
                        <a:solidFill>
                          <a:srgbClr val="FFD700"/>
                        </a:solidFill>
                        <a:latin typeface="Cambria Math" panose="02040503050406030204" pitchFamily="18" charset="0"/>
                        <a:cs typeface="Times New Roman" pitchFamily="18" charset="0"/>
                      </a:rPr>
                      <m:t>𝑏𝑤</m:t>
                    </m:r>
                    <m:r>
                      <a:rPr lang="en-US" altLang="zh-CN" sz="2400">
                        <a:solidFill>
                          <a:srgbClr val="FFD700"/>
                        </a:solidFill>
                        <a:latin typeface="Cambria Math" panose="02040503050406030204" pitchFamily="18" charset="0"/>
                        <a:cs typeface="Times New Roman" pitchFamily="18" charset="0"/>
                      </a:rPr>
                      <m:t>=16</m:t>
                    </m:r>
                  </m:oMath>
                </a14:m>
                <a:r>
                  <a:rPr lang="zh-CN" altLang="zh-CN" sz="2400" dirty="0" smtClean="0">
                    <a:solidFill>
                      <a:srgbClr val="FFD700"/>
                    </a:solidFill>
                    <a:latin typeface="Times New Roman" pitchFamily="18" charset="0"/>
                    <a:cs typeface="Times New Roman" pitchFamily="18" charset="0"/>
                  </a:rPr>
                  <a:t>；</a:t>
                </a:r>
                <a:endParaRPr lang="en-US" altLang="zh-CN" sz="2400" dirty="0" smtClean="0">
                  <a:solidFill>
                    <a:srgbClr val="FFD700"/>
                  </a:solidFill>
                  <a:latin typeface="Times New Roman" pitchFamily="18" charset="0"/>
                  <a:cs typeface="Times New Roman" pitchFamily="18" charset="0"/>
                </a:endParaRPr>
              </a:p>
              <a:p>
                <a:pPr eaLnBrk="1" hangingPunct="1"/>
                <a:r>
                  <a:rPr lang="zh-CN" altLang="zh-CN" sz="2400" dirty="0" smtClean="0">
                    <a:solidFill>
                      <a:srgbClr val="FFD700"/>
                    </a:solidFill>
                    <a:latin typeface="Times New Roman" pitchFamily="18" charset="0"/>
                    <a:cs typeface="Times New Roman" pitchFamily="18" charset="0"/>
                  </a:rPr>
                  <a:t>对于</a:t>
                </a:r>
                <a:r>
                  <a:rPr lang="zh-CN" altLang="zh-CN" sz="2400" dirty="0">
                    <a:solidFill>
                      <a:srgbClr val="FFD700"/>
                    </a:solidFill>
                    <a:latin typeface="Times New Roman" pitchFamily="18" charset="0"/>
                    <a:cs typeface="Times New Roman" pitchFamily="18" charset="0"/>
                  </a:rPr>
                  <a:t>灰度图像，样本矩阵列数</a:t>
                </a:r>
                <a14:m>
                  <m:oMath xmlns:m="http://schemas.openxmlformats.org/officeDocument/2006/math">
                    <m:r>
                      <a:rPr lang="en-US" altLang="zh-CN" sz="2400">
                        <a:solidFill>
                          <a:srgbClr val="FFD700"/>
                        </a:solidFill>
                        <a:latin typeface="Cambria Math" panose="02040503050406030204" pitchFamily="18" charset="0"/>
                        <a:cs typeface="Times New Roman" pitchFamily="18" charset="0"/>
                      </a:rPr>
                      <m:t>𝑝</m:t>
                    </m:r>
                    <m:r>
                      <a:rPr lang="en-US" altLang="zh-CN" sz="2400">
                        <a:solidFill>
                          <a:srgbClr val="FFD700"/>
                        </a:solidFill>
                        <a:latin typeface="Cambria Math" panose="02040503050406030204" pitchFamily="18" charset="0"/>
                        <a:cs typeface="Times New Roman" pitchFamily="18" charset="0"/>
                      </a:rPr>
                      <m:t>=256</m:t>
                    </m:r>
                  </m:oMath>
                </a14:m>
                <a:r>
                  <a:rPr lang="zh-CN" altLang="zh-CN" sz="2400" dirty="0" smtClean="0">
                    <a:solidFill>
                      <a:srgbClr val="FFD700"/>
                    </a:solidFill>
                    <a:latin typeface="Times New Roman" pitchFamily="18" charset="0"/>
                    <a:cs typeface="Times New Roman" pitchFamily="18" charset="0"/>
                  </a:rPr>
                  <a:t>；</a:t>
                </a:r>
                <a:endParaRPr lang="en-US" altLang="zh-CN" sz="2400" dirty="0" smtClean="0">
                  <a:solidFill>
                    <a:srgbClr val="FFD700"/>
                  </a:solidFill>
                  <a:latin typeface="Times New Roman" pitchFamily="18" charset="0"/>
                  <a:cs typeface="Times New Roman" pitchFamily="18" charset="0"/>
                </a:endParaRPr>
              </a:p>
              <a:p>
                <a:pPr eaLnBrk="1" hangingPunct="1"/>
                <a:r>
                  <a:rPr lang="zh-CN" altLang="zh-CN" sz="2400" dirty="0" smtClean="0">
                    <a:solidFill>
                      <a:srgbClr val="FFD700"/>
                    </a:solidFill>
                    <a:latin typeface="Times New Roman" pitchFamily="18" charset="0"/>
                    <a:cs typeface="Times New Roman" pitchFamily="18" charset="0"/>
                  </a:rPr>
                  <a:t>对于</a:t>
                </a:r>
                <a:r>
                  <a:rPr lang="zh-CN" altLang="zh-CN" sz="2400" dirty="0">
                    <a:solidFill>
                      <a:srgbClr val="FFD700"/>
                    </a:solidFill>
                    <a:latin typeface="Times New Roman" pitchFamily="18" charset="0"/>
                    <a:cs typeface="Times New Roman" pitchFamily="18" charset="0"/>
                  </a:rPr>
                  <a:t>彩色图像，样本矩阵列数</a:t>
                </a:r>
                <a14:m>
                  <m:oMath xmlns:m="http://schemas.openxmlformats.org/officeDocument/2006/math">
                    <m:r>
                      <a:rPr lang="en-US" altLang="zh-CN" sz="2400">
                        <a:solidFill>
                          <a:srgbClr val="FFD700"/>
                        </a:solidFill>
                        <a:latin typeface="Cambria Math" panose="02040503050406030204" pitchFamily="18" charset="0"/>
                        <a:cs typeface="Times New Roman" pitchFamily="18" charset="0"/>
                      </a:rPr>
                      <m:t>𝑝</m:t>
                    </m:r>
                    <m:r>
                      <a:rPr lang="en-US" altLang="zh-CN" sz="2400">
                        <a:solidFill>
                          <a:srgbClr val="FFD700"/>
                        </a:solidFill>
                        <a:latin typeface="Cambria Math" panose="02040503050406030204" pitchFamily="18" charset="0"/>
                        <a:cs typeface="Times New Roman" pitchFamily="18" charset="0"/>
                      </a:rPr>
                      <m:t>=768</m:t>
                    </m:r>
                  </m:oMath>
                </a14:m>
                <a:r>
                  <a:rPr lang="zh-CN" altLang="zh-CN" sz="2400" dirty="0" smtClean="0">
                    <a:solidFill>
                      <a:srgbClr val="FFD700"/>
                    </a:solidFill>
                    <a:latin typeface="Times New Roman" pitchFamily="18" charset="0"/>
                    <a:cs typeface="Times New Roman" pitchFamily="18" charset="0"/>
                  </a:rPr>
                  <a:t>；</a:t>
                </a:r>
                <a:endParaRPr lang="en-US" altLang="zh-CN" sz="2400" dirty="0" smtClean="0">
                  <a:solidFill>
                    <a:srgbClr val="FFD700"/>
                  </a:solidFill>
                  <a:latin typeface="Times New Roman" pitchFamily="18" charset="0"/>
                  <a:cs typeface="Times New Roman" pitchFamily="18" charset="0"/>
                </a:endParaRPr>
              </a:p>
              <a:p>
                <a:pPr eaLnBrk="1" hangingPunct="1"/>
                <a:r>
                  <a:rPr lang="zh-CN" altLang="zh-CN" sz="2400" dirty="0" smtClean="0">
                    <a:solidFill>
                      <a:srgbClr val="FFD700"/>
                    </a:solidFill>
                    <a:latin typeface="Times New Roman" pitchFamily="18" charset="0"/>
                    <a:cs typeface="Times New Roman" pitchFamily="18" charset="0"/>
                  </a:rPr>
                  <a:t>对于</a:t>
                </a:r>
                <a:r>
                  <a:rPr lang="zh-CN" altLang="zh-CN" sz="2400" dirty="0">
                    <a:solidFill>
                      <a:srgbClr val="FFD700"/>
                    </a:solidFill>
                    <a:latin typeface="Times New Roman" pitchFamily="18" charset="0"/>
                    <a:cs typeface="Times New Roman" pitchFamily="18" charset="0"/>
                  </a:rPr>
                  <a:t>小尺寸且细节丰富的图像数据，累计贡献率阈值</a:t>
                </a:r>
                <a14:m>
                  <m:oMath xmlns:m="http://schemas.openxmlformats.org/officeDocument/2006/math">
                    <m:r>
                      <m:rPr>
                        <m:sty m:val="p"/>
                      </m:rPr>
                      <a:rPr lang="en-US" altLang="zh-CN" sz="2400">
                        <a:solidFill>
                          <a:srgbClr val="FFD700"/>
                        </a:solidFill>
                        <a:latin typeface="Cambria Math" panose="02040503050406030204" pitchFamily="18" charset="0"/>
                        <a:cs typeface="Times New Roman" pitchFamily="18" charset="0"/>
                      </a:rPr>
                      <m:t>threshold</m:t>
                    </m:r>
                  </m:oMath>
                </a14:m>
                <a:r>
                  <a:rPr lang="zh-CN" altLang="zh-CN" sz="2400" dirty="0">
                    <a:solidFill>
                      <a:srgbClr val="FFD700"/>
                    </a:solidFill>
                    <a:latin typeface="Times New Roman" pitchFamily="18" charset="0"/>
                    <a:cs typeface="Times New Roman" pitchFamily="18" charset="0"/>
                  </a:rPr>
                  <a:t>建议取值</a:t>
                </a:r>
                <a14:m>
                  <m:oMath xmlns:m="http://schemas.openxmlformats.org/officeDocument/2006/math">
                    <m:r>
                      <a:rPr lang="en-US" altLang="zh-CN" sz="2400">
                        <a:solidFill>
                          <a:srgbClr val="FFD700"/>
                        </a:solidFill>
                        <a:latin typeface="Cambria Math" panose="02040503050406030204" pitchFamily="18" charset="0"/>
                        <a:cs typeface="Times New Roman" pitchFamily="18" charset="0"/>
                      </a:rPr>
                      <m:t>90%</m:t>
                    </m:r>
                  </m:oMath>
                </a14:m>
                <a:r>
                  <a:rPr lang="zh-CN" altLang="zh-CN" sz="2400" dirty="0" smtClean="0">
                    <a:solidFill>
                      <a:srgbClr val="FFD700"/>
                    </a:solidFill>
                    <a:latin typeface="Times New Roman" pitchFamily="18" charset="0"/>
                    <a:cs typeface="Times New Roman" pitchFamily="18" charset="0"/>
                  </a:rPr>
                  <a:t>；</a:t>
                </a:r>
                <a:endParaRPr lang="en-US" altLang="zh-CN" sz="2400" dirty="0" smtClean="0">
                  <a:solidFill>
                    <a:srgbClr val="FFD700"/>
                  </a:solidFill>
                  <a:latin typeface="Times New Roman" pitchFamily="18" charset="0"/>
                  <a:cs typeface="Times New Roman" pitchFamily="18" charset="0"/>
                </a:endParaRPr>
              </a:p>
              <a:p>
                <a:pPr eaLnBrk="1" hangingPunct="1"/>
                <a:r>
                  <a:rPr lang="zh-CN" altLang="zh-CN" sz="2400" dirty="0" smtClean="0">
                    <a:solidFill>
                      <a:srgbClr val="FFD700"/>
                    </a:solidFill>
                    <a:latin typeface="Times New Roman" pitchFamily="18" charset="0"/>
                    <a:cs typeface="Times New Roman" pitchFamily="18" charset="0"/>
                  </a:rPr>
                  <a:t>对于</a:t>
                </a:r>
                <a:r>
                  <a:rPr lang="zh-CN" altLang="zh-CN" sz="2400" dirty="0">
                    <a:solidFill>
                      <a:srgbClr val="FFD700"/>
                    </a:solidFill>
                    <a:latin typeface="Times New Roman" pitchFamily="18" charset="0"/>
                    <a:cs typeface="Times New Roman" pitchFamily="18" charset="0"/>
                  </a:rPr>
                  <a:t>细节单一的图像数据，累计贡献率阈值</a:t>
                </a:r>
                <a14:m>
                  <m:oMath xmlns:m="http://schemas.openxmlformats.org/officeDocument/2006/math">
                    <m:r>
                      <m:rPr>
                        <m:sty m:val="p"/>
                      </m:rPr>
                      <a:rPr lang="en-US" altLang="zh-CN" sz="2400">
                        <a:solidFill>
                          <a:srgbClr val="FFD700"/>
                        </a:solidFill>
                        <a:latin typeface="Cambria Math" panose="02040503050406030204" pitchFamily="18" charset="0"/>
                        <a:cs typeface="Times New Roman" pitchFamily="18" charset="0"/>
                      </a:rPr>
                      <m:t>threshold</m:t>
                    </m:r>
                  </m:oMath>
                </a14:m>
                <a:r>
                  <a:rPr lang="zh-CN" altLang="zh-CN" sz="2400" dirty="0">
                    <a:solidFill>
                      <a:srgbClr val="FFD700"/>
                    </a:solidFill>
                    <a:latin typeface="Times New Roman" pitchFamily="18" charset="0"/>
                    <a:cs typeface="Times New Roman" pitchFamily="18" charset="0"/>
                  </a:rPr>
                  <a:t>建议取值</a:t>
                </a:r>
                <a14:m>
                  <m:oMath xmlns:m="http://schemas.openxmlformats.org/officeDocument/2006/math">
                    <m:r>
                      <a:rPr lang="en-US" altLang="zh-CN" sz="2400">
                        <a:solidFill>
                          <a:srgbClr val="FFD700"/>
                        </a:solidFill>
                        <a:latin typeface="Cambria Math" panose="02040503050406030204" pitchFamily="18" charset="0"/>
                        <a:cs typeface="Times New Roman" pitchFamily="18" charset="0"/>
                      </a:rPr>
                      <m:t>99%</m:t>
                    </m:r>
                  </m:oMath>
                </a14:m>
                <a:r>
                  <a:rPr lang="zh-CN" altLang="zh-CN" sz="2400" dirty="0">
                    <a:solidFill>
                      <a:srgbClr val="FFD700"/>
                    </a:solidFill>
                    <a:latin typeface="Times New Roman" pitchFamily="18" charset="0"/>
                    <a:cs typeface="Times New Roman" pitchFamily="18" charset="0"/>
                  </a:rPr>
                  <a:t>；对于大尺寸且细节丰富的图像数据，累计贡献率阈值</a:t>
                </a:r>
                <a14:m>
                  <m:oMath xmlns:m="http://schemas.openxmlformats.org/officeDocument/2006/math">
                    <m:r>
                      <m:rPr>
                        <m:sty m:val="p"/>
                      </m:rPr>
                      <a:rPr lang="en-US" altLang="zh-CN" sz="2400">
                        <a:solidFill>
                          <a:srgbClr val="FFD700"/>
                        </a:solidFill>
                        <a:latin typeface="Cambria Math" panose="02040503050406030204" pitchFamily="18" charset="0"/>
                        <a:cs typeface="Times New Roman" pitchFamily="18" charset="0"/>
                      </a:rPr>
                      <m:t>threshold</m:t>
                    </m:r>
                  </m:oMath>
                </a14:m>
                <a:r>
                  <a:rPr lang="zh-CN" altLang="zh-CN" sz="2400" dirty="0">
                    <a:solidFill>
                      <a:srgbClr val="FFD700"/>
                    </a:solidFill>
                    <a:latin typeface="Times New Roman" pitchFamily="18" charset="0"/>
                    <a:cs typeface="Times New Roman" pitchFamily="18" charset="0"/>
                  </a:rPr>
                  <a:t>建议取值</a:t>
                </a:r>
                <a:r>
                  <a:rPr lang="en-US" altLang="zh-CN" sz="2400" dirty="0">
                    <a:solidFill>
                      <a:srgbClr val="FFD700"/>
                    </a:solidFill>
                    <a:latin typeface="Times New Roman" pitchFamily="18" charset="0"/>
                    <a:cs typeface="Times New Roman" pitchFamily="18" charset="0"/>
                  </a:rPr>
                  <a:t>80%</a:t>
                </a:r>
                <a:r>
                  <a:rPr lang="zh-CN" altLang="zh-CN" sz="2400" dirty="0">
                    <a:solidFill>
                      <a:srgbClr val="FFD700"/>
                    </a:solidFill>
                    <a:latin typeface="Times New Roman" pitchFamily="18" charset="0"/>
                    <a:cs typeface="Times New Roman" pitchFamily="18" charset="0"/>
                  </a:rPr>
                  <a:t>。</a:t>
                </a:r>
              </a:p>
              <a:p>
                <a:pPr eaLnBrk="1" hangingPunct="1"/>
                <a:endParaRPr lang="zh-CN" altLang="zh-CN" sz="2400" dirty="0">
                  <a:solidFill>
                    <a:srgbClr val="FFD700"/>
                  </a:solidFill>
                  <a:latin typeface="Times New Roman" pitchFamily="18" charset="0"/>
                  <a:cs typeface="Times New Roman" pitchFamily="18" charset="0"/>
                  <a:sym typeface="宋体" panose="02010600030101010101" pitchFamily="2" charset="-122"/>
                </a:endParaRPr>
              </a:p>
            </p:txBody>
          </p:sp>
        </mc:Choice>
        <mc:Fallback xmlns="">
          <p:sp>
            <p:nvSpPr>
              <p:cNvPr id="4098" name="矩形 5"/>
              <p:cNvSpPr>
                <a:spLocks noRot="1" noChangeAspect="1" noMove="1" noResize="1" noEditPoints="1" noAdjustHandles="1" noChangeArrowheads="1" noChangeShapeType="1" noTextEdit="1"/>
              </p:cNvSpPr>
              <p:nvPr/>
            </p:nvSpPr>
            <p:spPr bwMode="auto">
              <a:xfrm>
                <a:off x="1445343" y="954099"/>
                <a:ext cx="9615947" cy="5092740"/>
              </a:xfrm>
              <a:prstGeom prst="rect">
                <a:avLst/>
              </a:prstGeom>
              <a:blipFill>
                <a:blip r:embed="rId2"/>
                <a:stretch>
                  <a:fillRect l="-886"/>
                </a:stretch>
              </a:blipFill>
              <a:ln w="19050">
                <a:solidFill>
                  <a:srgbClr val="FFD860"/>
                </a:solidFill>
                <a:bevel/>
                <a:headEnd/>
                <a:tailEnd/>
              </a:ln>
            </p:spPr>
            <p:txBody>
              <a:bodyPr/>
              <a:lstStyle/>
              <a:p>
                <a:r>
                  <a:rPr lang="zh-CN" altLang="en-US">
                    <a:noFill/>
                  </a:rPr>
                  <a:t> </a:t>
                </a:r>
              </a:p>
            </p:txBody>
          </p:sp>
        </mc:Fallback>
      </mc:AlternateContent>
      <p:sp>
        <p:nvSpPr>
          <p:cNvPr id="4100" name="TextBox 18"/>
          <p:cNvSpPr>
            <a:spLocks noChangeArrowheads="1"/>
          </p:cNvSpPr>
          <p:nvPr/>
        </p:nvSpPr>
        <p:spPr bwMode="auto">
          <a:xfrm>
            <a:off x="1445343" y="0"/>
            <a:ext cx="6699898" cy="954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lIns="121912" tIns="60956" rIns="121912" bIns="6095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5400" dirty="0" smtClean="0">
                <a:solidFill>
                  <a:srgbClr val="FFD860"/>
                </a:solidFill>
                <a:latin typeface="Times New Roman" pitchFamily="18" charset="0"/>
                <a:cs typeface="Times New Roman" pitchFamily="18" charset="0"/>
              </a:rPr>
              <a:t>Experiment parameters:</a:t>
            </a:r>
            <a:endParaRPr lang="zh-CN" altLang="en-US" sz="5400" dirty="0">
              <a:solidFill>
                <a:srgbClr val="FFD860"/>
              </a:solidFill>
              <a:latin typeface="Times New Roman" pitchFamily="18" charset="0"/>
              <a:cs typeface="Times New Roman" pitchFamily="18" charset="0"/>
            </a:endParaRPr>
          </a:p>
        </p:txBody>
      </p:sp>
    </p:spTree>
    <p:extLst>
      <p:ext uri="{BB962C8B-B14F-4D97-AF65-F5344CB8AC3E}">
        <p14:creationId xmlns:p14="http://schemas.microsoft.com/office/powerpoint/2010/main" val="371407425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100"/>
                                        </p:tgtEl>
                                        <p:attrNameLst>
                                          <p:attrName>style.visibility</p:attrName>
                                        </p:attrNameLst>
                                      </p:cBhvr>
                                      <p:to>
                                        <p:strVal val="visible"/>
                                      </p:to>
                                    </p:set>
                                    <p:animEffect>
                                      <p:cBhvr>
                                        <p:cTn id="7" dur="500"/>
                                        <p:tgtEl>
                                          <p:spTgt spid="4100"/>
                                        </p:tgtEl>
                                      </p:cBhvr>
                                    </p:animEffect>
                                  </p:childTnLst>
                                </p:cTn>
                              </p:par>
                            </p:childTnLst>
                          </p:cTn>
                        </p:par>
                        <p:par>
                          <p:cTn id="8" fill="hold" nodeType="afterGroup">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4098"/>
                                        </p:tgtEl>
                                        <p:attrNameLst>
                                          <p:attrName>style.visibility</p:attrName>
                                        </p:attrNameLst>
                                      </p:cBhvr>
                                      <p:to>
                                        <p:strVal val="visible"/>
                                      </p:to>
                                    </p:set>
                                    <p:animEffect>
                                      <p:cBhvr>
                                        <p:cTn id="11"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bldLvl="0" animBg="1" autoUpdateAnimBg="0"/>
      <p:bldP spid="4100" grpId="0" bldLvl="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FEB81031-7A5F-4123-9C28-0E21CA50FE8E}" type="slidenum">
              <a:rPr lang="zh-CN" altLang="en-US">
                <a:solidFill>
                  <a:srgbClr val="898989"/>
                </a:solidFill>
                <a:latin typeface="方正兰亭黑_GBK" pitchFamily="2" charset="-122"/>
                <a:ea typeface="方正兰亭黑_GBK" pitchFamily="2" charset="-122"/>
              </a:rPr>
              <a:pPr eaLnBrk="1" hangingPunct="1"/>
              <a:t>3</a:t>
            </a:fld>
            <a:endParaRPr lang="zh-CN" altLang="en-US" sz="1800"/>
          </a:p>
        </p:txBody>
      </p:sp>
      <p:sp>
        <p:nvSpPr>
          <p:cNvPr id="4098" name="矩形 5"/>
          <p:cNvSpPr>
            <a:spLocks noChangeArrowheads="1"/>
          </p:cNvSpPr>
          <p:nvPr/>
        </p:nvSpPr>
        <p:spPr bwMode="auto">
          <a:xfrm>
            <a:off x="1427163" y="855406"/>
            <a:ext cx="9337675" cy="5560142"/>
          </a:xfrm>
          <a:prstGeom prst="rect">
            <a:avLst/>
          </a:prstGeom>
          <a:solidFill>
            <a:schemeClr val="bg1">
              <a:alpha val="75000"/>
            </a:schemeClr>
          </a:solidFill>
          <a:ln w="19050">
            <a:solidFill>
              <a:srgbClr val="FFD860"/>
            </a:solidFill>
            <a:bevel/>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pic>
        <p:nvPicPr>
          <p:cNvPr id="6" name="Picture 2"/>
          <p:cNvPicPr>
            <a:picLocks noChangeAspect="1" noChangeArrowheads="1"/>
          </p:cNvPicPr>
          <p:nvPr/>
        </p:nvPicPr>
        <p:blipFill>
          <a:blip r:embed="rId3"/>
          <a:srcRect/>
          <a:stretch>
            <a:fillRect/>
          </a:stretch>
        </p:blipFill>
        <p:spPr bwMode="auto">
          <a:xfrm>
            <a:off x="2212641" y="391291"/>
            <a:ext cx="7780337" cy="6370637"/>
          </a:xfrm>
          <a:prstGeom prst="rect">
            <a:avLst/>
          </a:prstGeom>
          <a:noFill/>
          <a:ln w="9525">
            <a:noFill/>
            <a:miter lim="800000"/>
            <a:headEnd/>
            <a:tailEnd/>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4098"/>
                                        </p:tgtEl>
                                        <p:attrNameLst>
                                          <p:attrName>style.visibility</p:attrName>
                                        </p:attrNameLst>
                                      </p:cBhvr>
                                      <p:to>
                                        <p:strVal val="visible"/>
                                      </p:to>
                                    </p:set>
                                    <p:animEffect>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bldLvl="0" animBg="1"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FEB81031-7A5F-4123-9C28-0E21CA50FE8E}" type="slidenum">
              <a:rPr lang="zh-CN" altLang="en-US">
                <a:solidFill>
                  <a:srgbClr val="898989"/>
                </a:solidFill>
                <a:latin typeface="方正兰亭黑_GBK" pitchFamily="2" charset="-122"/>
                <a:ea typeface="方正兰亭黑_GBK" pitchFamily="2" charset="-122"/>
              </a:rPr>
              <a:pPr eaLnBrk="1" hangingPunct="1"/>
              <a:t>4</a:t>
            </a:fld>
            <a:endParaRPr lang="zh-CN" altLang="en-US" sz="1800"/>
          </a:p>
        </p:txBody>
      </p:sp>
      <p:sp>
        <p:nvSpPr>
          <p:cNvPr id="4098" name="矩形 5"/>
          <p:cNvSpPr>
            <a:spLocks noChangeArrowheads="1"/>
          </p:cNvSpPr>
          <p:nvPr/>
        </p:nvSpPr>
        <p:spPr bwMode="auto">
          <a:xfrm>
            <a:off x="1427163" y="1563329"/>
            <a:ext cx="9337675" cy="3229897"/>
          </a:xfrm>
          <a:prstGeom prst="rect">
            <a:avLst/>
          </a:prstGeom>
          <a:solidFill>
            <a:srgbClr val="FFD860">
              <a:alpha val="29803"/>
            </a:srgbClr>
          </a:solidFill>
          <a:ln w="19050">
            <a:solidFill>
              <a:srgbClr val="FFD860"/>
            </a:solidFill>
            <a:bevel/>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100" name="TextBox 18"/>
          <p:cNvSpPr>
            <a:spLocks noChangeArrowheads="1"/>
          </p:cNvSpPr>
          <p:nvPr/>
        </p:nvSpPr>
        <p:spPr bwMode="auto">
          <a:xfrm>
            <a:off x="1413848" y="727177"/>
            <a:ext cx="5087275" cy="861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lIns="121912" tIns="60956" rIns="121912" bIns="6095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800" dirty="0" smtClean="0">
                <a:solidFill>
                  <a:srgbClr val="FFD860"/>
                </a:solidFill>
                <a:latin typeface="Times New Roman" pitchFamily="18" charset="0"/>
                <a:ea typeface="方正兰亭黑_GBK" pitchFamily="2" charset="-122"/>
                <a:cs typeface="Times New Roman" pitchFamily="18" charset="0"/>
                <a:sym typeface="方正兰亭黑_GBK" pitchFamily="2" charset="-122"/>
              </a:rPr>
              <a:t>Algorithm-1 (PCA)</a:t>
            </a:r>
            <a:endParaRPr lang="zh-CN" altLang="en-US" sz="4800" dirty="0">
              <a:solidFill>
                <a:srgbClr val="FFD860"/>
              </a:solidFill>
              <a:latin typeface="Times New Roman" pitchFamily="18" charset="0"/>
              <a:cs typeface="Times New Roman" pitchFamily="18" charset="0"/>
            </a:endParaRPr>
          </a:p>
        </p:txBody>
      </p:sp>
      <p:sp>
        <p:nvSpPr>
          <p:cNvPr id="4102" name="TextBox 9"/>
          <p:cNvSpPr>
            <a:spLocks noChangeArrowheads="1"/>
          </p:cNvSpPr>
          <p:nvPr/>
        </p:nvSpPr>
        <p:spPr bwMode="auto">
          <a:xfrm>
            <a:off x="1694323" y="1607575"/>
            <a:ext cx="8832850" cy="3297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lIns="121912" tIns="60956" rIns="121912" bIns="6095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457200" indent="-457200">
              <a:spcBef>
                <a:spcPts val="1800"/>
              </a:spcBef>
              <a:buFont typeface="+mj-lt"/>
              <a:buAutoNum type="alphaLcParenR"/>
            </a:pPr>
            <a:r>
              <a:rPr lang="zh-CN" altLang="en-US" sz="2400" dirty="0">
                <a:solidFill>
                  <a:srgbClr val="FFD700"/>
                </a:solidFill>
                <a:latin typeface="Times New Roman" pitchFamily="18" charset="0"/>
                <a:ea typeface="方正兰亭黑_GBK" pitchFamily="2" charset="-122"/>
                <a:cs typeface="Times New Roman" pitchFamily="18" charset="0"/>
              </a:rPr>
              <a:t>对原始数据进行采集和处理，生成样本矩阵</a:t>
            </a:r>
            <a:r>
              <a:rPr lang="en-US" altLang="zh-CN" sz="2400" dirty="0">
                <a:solidFill>
                  <a:srgbClr val="FFD700"/>
                </a:solidFill>
                <a:latin typeface="Times New Roman" pitchFamily="18" charset="0"/>
                <a:ea typeface="方正兰亭黑_GBK" pitchFamily="2" charset="-122"/>
                <a:cs typeface="Times New Roman" pitchFamily="18" charset="0"/>
              </a:rPr>
              <a:t>X</a:t>
            </a:r>
            <a:r>
              <a:rPr lang="zh-CN" altLang="en-US" sz="2400" dirty="0">
                <a:solidFill>
                  <a:srgbClr val="FFD700"/>
                </a:solidFill>
                <a:latin typeface="Times New Roman" pitchFamily="18" charset="0"/>
                <a:ea typeface="方正兰亭黑_GBK" pitchFamily="2" charset="-122"/>
                <a:cs typeface="Times New Roman" pitchFamily="18" charset="0"/>
              </a:rPr>
              <a:t>。</a:t>
            </a:r>
          </a:p>
          <a:p>
            <a:pPr marL="457200" indent="-457200">
              <a:spcBef>
                <a:spcPts val="1800"/>
              </a:spcBef>
              <a:buFont typeface="+mj-lt"/>
              <a:buAutoNum type="alphaLcParenR"/>
            </a:pPr>
            <a:r>
              <a:rPr lang="zh-CN" altLang="en-US" sz="2400" dirty="0">
                <a:solidFill>
                  <a:srgbClr val="FFD700"/>
                </a:solidFill>
                <a:latin typeface="Times New Roman" pitchFamily="18" charset="0"/>
                <a:ea typeface="方正兰亭黑_GBK" pitchFamily="2" charset="-122"/>
                <a:cs typeface="Times New Roman" pitchFamily="18" charset="0"/>
              </a:rPr>
              <a:t>得到样本矩阵的相关矩阵</a:t>
            </a:r>
            <a:r>
              <a:rPr lang="en-US" altLang="zh-CN" sz="2400" dirty="0">
                <a:solidFill>
                  <a:srgbClr val="FFD700"/>
                </a:solidFill>
                <a:latin typeface="Times New Roman" pitchFamily="18" charset="0"/>
                <a:ea typeface="方正兰亭黑_GBK" pitchFamily="2" charset="-122"/>
                <a:cs typeface="Times New Roman" pitchFamily="18" charset="0"/>
              </a:rPr>
              <a:t>(</a:t>
            </a:r>
            <a:r>
              <a:rPr lang="zh-CN" altLang="en-US" sz="2400" dirty="0">
                <a:solidFill>
                  <a:srgbClr val="FFD700"/>
                </a:solidFill>
                <a:latin typeface="Times New Roman" pitchFamily="18" charset="0"/>
                <a:ea typeface="方正兰亭黑_GBK" pitchFamily="2" charset="-122"/>
                <a:cs typeface="Times New Roman" pitchFamily="18" charset="0"/>
              </a:rPr>
              <a:t>或协方差矩阵</a:t>
            </a:r>
            <a:r>
              <a:rPr lang="en-US" altLang="zh-CN" sz="2400" dirty="0">
                <a:solidFill>
                  <a:srgbClr val="FFD700"/>
                </a:solidFill>
                <a:latin typeface="Times New Roman" pitchFamily="18" charset="0"/>
                <a:ea typeface="方正兰亭黑_GBK" pitchFamily="2" charset="-122"/>
                <a:cs typeface="Times New Roman" pitchFamily="18" charset="0"/>
              </a:rPr>
              <a:t>)</a:t>
            </a:r>
            <a:r>
              <a:rPr lang="zh-CN" altLang="en-US" sz="2400" dirty="0">
                <a:solidFill>
                  <a:srgbClr val="FFD700"/>
                </a:solidFill>
                <a:latin typeface="Times New Roman" pitchFamily="18" charset="0"/>
                <a:ea typeface="方正兰亭黑_GBK" pitchFamily="2" charset="-122"/>
                <a:cs typeface="Times New Roman" pitchFamily="18" charset="0"/>
              </a:rPr>
              <a:t>。</a:t>
            </a:r>
            <a:endParaRPr lang="en-US" altLang="zh-CN" sz="2400" dirty="0">
              <a:solidFill>
                <a:srgbClr val="FFD700"/>
              </a:solidFill>
              <a:latin typeface="Times New Roman" pitchFamily="18" charset="0"/>
              <a:ea typeface="方正兰亭黑_GBK" pitchFamily="2" charset="-122"/>
              <a:cs typeface="Times New Roman" pitchFamily="18" charset="0"/>
            </a:endParaRPr>
          </a:p>
          <a:p>
            <a:pPr marL="457200" indent="-457200">
              <a:spcBef>
                <a:spcPts val="1800"/>
              </a:spcBef>
              <a:buFont typeface="+mj-lt"/>
              <a:buAutoNum type="alphaLcParenR"/>
            </a:pPr>
            <a:r>
              <a:rPr lang="zh-CN" altLang="en-US" sz="2400" dirty="0">
                <a:solidFill>
                  <a:srgbClr val="FFD700"/>
                </a:solidFill>
                <a:latin typeface="Times New Roman" pitchFamily="18" charset="0"/>
                <a:ea typeface="方正兰亭黑_GBK" pitchFamily="2" charset="-122"/>
                <a:cs typeface="Times New Roman" pitchFamily="18" charset="0"/>
              </a:rPr>
              <a:t>求解了样本相关系数的特征值及其对应的单位特征向量</a:t>
            </a:r>
            <a:endParaRPr lang="en-US" altLang="zh-CN" sz="2400" dirty="0">
              <a:solidFill>
                <a:srgbClr val="FFD700"/>
              </a:solidFill>
              <a:latin typeface="Times New Roman" pitchFamily="18" charset="0"/>
              <a:ea typeface="方正兰亭黑_GBK" pitchFamily="2" charset="-122"/>
              <a:cs typeface="Times New Roman" pitchFamily="18" charset="0"/>
            </a:endParaRPr>
          </a:p>
          <a:p>
            <a:pPr marL="457200" indent="-457200">
              <a:spcBef>
                <a:spcPts val="1800"/>
              </a:spcBef>
              <a:buFont typeface="+mj-lt"/>
              <a:buAutoNum type="alphaLcParenR"/>
            </a:pPr>
            <a:r>
              <a:rPr lang="zh-CN" altLang="en-US" sz="2400" dirty="0">
                <a:solidFill>
                  <a:srgbClr val="FFD700"/>
                </a:solidFill>
                <a:latin typeface="Times New Roman" pitchFamily="18" charset="0"/>
                <a:ea typeface="方正兰亭黑_GBK" pitchFamily="2" charset="-122"/>
                <a:cs typeface="Times New Roman" pitchFamily="18" charset="0"/>
              </a:rPr>
              <a:t>求方差累积贡献率，并确定主成分数</a:t>
            </a:r>
            <a:r>
              <a:rPr lang="en-US" altLang="zh-CN" sz="2400" dirty="0">
                <a:solidFill>
                  <a:srgbClr val="FFD700"/>
                </a:solidFill>
                <a:latin typeface="Times New Roman" pitchFamily="18" charset="0"/>
                <a:ea typeface="方正兰亭黑_GBK" pitchFamily="2" charset="-122"/>
                <a:cs typeface="Times New Roman" pitchFamily="18" charset="0"/>
              </a:rPr>
              <a:t>m</a:t>
            </a:r>
          </a:p>
          <a:p>
            <a:pPr marL="457200" indent="-457200">
              <a:spcBef>
                <a:spcPts val="1800"/>
              </a:spcBef>
              <a:buFont typeface="+mj-lt"/>
              <a:buAutoNum type="alphaLcParenR"/>
            </a:pPr>
            <a:r>
              <a:rPr lang="zh-CN" altLang="en-US" sz="2400" dirty="0">
                <a:solidFill>
                  <a:srgbClr val="FFD700"/>
                </a:solidFill>
                <a:latin typeface="Times New Roman" pitchFamily="18" charset="0"/>
                <a:ea typeface="方正兰亭黑_GBK" pitchFamily="2" charset="-122"/>
                <a:cs typeface="Times New Roman" pitchFamily="18" charset="0"/>
              </a:rPr>
              <a:t>主成分得分</a:t>
            </a:r>
            <a:r>
              <a:rPr lang="en-US" altLang="zh-CN" sz="2400" dirty="0">
                <a:solidFill>
                  <a:srgbClr val="FFD700"/>
                </a:solidFill>
                <a:latin typeface="Times New Roman" pitchFamily="18" charset="0"/>
                <a:ea typeface="方正兰亭黑_GBK" pitchFamily="2" charset="-122"/>
                <a:cs typeface="Times New Roman" pitchFamily="18" charset="0"/>
              </a:rPr>
              <a:t>(:</a:t>
            </a:r>
            <a:r>
              <a:rPr lang="zh-CN" altLang="en-US" sz="2400" dirty="0">
                <a:solidFill>
                  <a:srgbClr val="FFD700"/>
                </a:solidFill>
                <a:latin typeface="Times New Roman" pitchFamily="18" charset="0"/>
                <a:ea typeface="方正兰亭黑_GBK" pitchFamily="2" charset="-122"/>
                <a:cs typeface="Times New Roman" pitchFamily="18" charset="0"/>
              </a:rPr>
              <a:t>，</a:t>
            </a:r>
            <a:r>
              <a:rPr lang="en-US" altLang="zh-CN" sz="2400" dirty="0">
                <a:solidFill>
                  <a:srgbClr val="FFD700"/>
                </a:solidFill>
                <a:latin typeface="Times New Roman" pitchFamily="18" charset="0"/>
                <a:ea typeface="方正兰亭黑_GBK" pitchFamily="2" charset="-122"/>
                <a:cs typeface="Times New Roman" pitchFamily="18" charset="0"/>
              </a:rPr>
              <a:t>k)</a:t>
            </a:r>
            <a:r>
              <a:rPr lang="zh-CN" altLang="en-US" sz="2400" dirty="0">
                <a:solidFill>
                  <a:srgbClr val="FFD700"/>
                </a:solidFill>
                <a:latin typeface="Times New Roman" pitchFamily="18" charset="0"/>
                <a:ea typeface="方正兰亭黑_GBK" pitchFamily="2" charset="-122"/>
                <a:cs typeface="Times New Roman" pitchFamily="18" charset="0"/>
              </a:rPr>
              <a:t>是使用</a:t>
            </a:r>
            <a:r>
              <a:rPr lang="en-US" altLang="zh-CN" sz="2400" dirty="0">
                <a:solidFill>
                  <a:srgbClr val="FFD700"/>
                </a:solidFill>
                <a:latin typeface="Times New Roman" pitchFamily="18" charset="0"/>
                <a:ea typeface="方正兰亭黑_GBK" pitchFamily="2" charset="-122"/>
                <a:cs typeface="Times New Roman" pitchFamily="18" charset="0"/>
              </a:rPr>
              <a:t>SCORE = XT</a:t>
            </a:r>
            <a:r>
              <a:rPr lang="zh-CN" altLang="en-US" sz="2400" dirty="0">
                <a:solidFill>
                  <a:srgbClr val="FFD700"/>
                </a:solidFill>
                <a:latin typeface="Times New Roman" pitchFamily="18" charset="0"/>
                <a:ea typeface="方正兰亭黑_GBK" pitchFamily="2" charset="-122"/>
                <a:cs typeface="Times New Roman" pitchFamily="18" charset="0"/>
              </a:rPr>
              <a:t>生成的。</a:t>
            </a:r>
            <a:endParaRPr lang="en-US" altLang="zh-CN" sz="2400" dirty="0">
              <a:solidFill>
                <a:srgbClr val="FFD700"/>
              </a:solidFill>
              <a:latin typeface="Times New Roman" pitchFamily="18" charset="0"/>
              <a:ea typeface="方正兰亭黑_GBK" pitchFamily="2" charset="-122"/>
              <a:cs typeface="Times New Roman" pitchFamily="18" charset="0"/>
            </a:endParaRPr>
          </a:p>
          <a:p>
            <a:pPr algn="just" eaLnBrk="1" hangingPunct="1">
              <a:lnSpc>
                <a:spcPct val="120000"/>
              </a:lnSpc>
            </a:pPr>
            <a:endParaRPr lang="zh-CN" altLang="en-US" sz="2400" dirty="0">
              <a:solidFill>
                <a:srgbClr val="FFD700"/>
              </a:solidFill>
              <a:latin typeface="Times New Roman" pitchFamily="18" charset="0"/>
              <a:ea typeface="方正兰亭黑_GBK" pitchFamily="2" charset="-122"/>
              <a:cs typeface="Times New Roman" pitchFamily="18" charset="0"/>
              <a:sym typeface="方正兰亭黑_GBK" pitchFamily="2"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100"/>
                                        </p:tgtEl>
                                        <p:attrNameLst>
                                          <p:attrName>style.visibility</p:attrName>
                                        </p:attrNameLst>
                                      </p:cBhvr>
                                      <p:to>
                                        <p:strVal val="visible"/>
                                      </p:to>
                                    </p:set>
                                    <p:animEffect>
                                      <p:cBhvr>
                                        <p:cTn id="7" dur="500"/>
                                        <p:tgtEl>
                                          <p:spTgt spid="4100"/>
                                        </p:tgtEl>
                                      </p:cBhvr>
                                    </p:animEffect>
                                  </p:childTnLst>
                                </p:cTn>
                              </p:par>
                            </p:childTnLst>
                          </p:cTn>
                        </p:par>
                        <p:par>
                          <p:cTn id="8" fill="hold" nodeType="afterGroup">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4098"/>
                                        </p:tgtEl>
                                        <p:attrNameLst>
                                          <p:attrName>style.visibility</p:attrName>
                                        </p:attrNameLst>
                                      </p:cBhvr>
                                      <p:to>
                                        <p:strVal val="visible"/>
                                      </p:to>
                                    </p:set>
                                    <p:animEffect>
                                      <p:cBhvr>
                                        <p:cTn id="11" dur="500"/>
                                        <p:tgtEl>
                                          <p:spTgt spid="4098"/>
                                        </p:tgtEl>
                                      </p:cBhvr>
                                    </p:animEffect>
                                  </p:childTnLst>
                                </p:cTn>
                              </p:par>
                            </p:childTnLst>
                          </p:cTn>
                        </p:par>
                        <p:par>
                          <p:cTn id="12" fill="hold" nodeType="afterGroup">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102"/>
                                        </p:tgtEl>
                                        <p:attrNameLst>
                                          <p:attrName>style.visibility</p:attrName>
                                        </p:attrNameLst>
                                      </p:cBhvr>
                                      <p:to>
                                        <p:strVal val="visible"/>
                                      </p:to>
                                    </p:set>
                                    <p:animEffect>
                                      <p:cBhvr>
                                        <p:cTn id="15" dur="10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bldLvl="0" animBg="1" autoUpdateAnimBg="0"/>
      <p:bldP spid="4100" grpId="0" bldLvl="0" autoUpdateAnimBg="0"/>
      <p:bldP spid="4102" grpId="0" bldLvl="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FEB81031-7A5F-4123-9C28-0E21CA50FE8E}" type="slidenum">
              <a:rPr lang="zh-CN" altLang="en-US">
                <a:solidFill>
                  <a:srgbClr val="898989"/>
                </a:solidFill>
                <a:latin typeface="方正兰亭黑_GBK" pitchFamily="2" charset="-122"/>
                <a:ea typeface="方正兰亭黑_GBK" pitchFamily="2" charset="-122"/>
              </a:rPr>
              <a:pPr eaLnBrk="1" hangingPunct="1"/>
              <a:t>5</a:t>
            </a:fld>
            <a:endParaRPr lang="zh-CN" altLang="en-US" sz="1800"/>
          </a:p>
        </p:txBody>
      </p:sp>
      <p:sp>
        <p:nvSpPr>
          <p:cNvPr id="4098" name="矩形 5"/>
          <p:cNvSpPr>
            <a:spLocks noChangeArrowheads="1"/>
          </p:cNvSpPr>
          <p:nvPr/>
        </p:nvSpPr>
        <p:spPr bwMode="auto">
          <a:xfrm>
            <a:off x="1427163" y="1504336"/>
            <a:ext cx="9337675" cy="4778477"/>
          </a:xfrm>
          <a:prstGeom prst="rect">
            <a:avLst/>
          </a:prstGeom>
          <a:solidFill>
            <a:srgbClr val="FFD860">
              <a:alpha val="29803"/>
            </a:srgbClr>
          </a:solidFill>
          <a:ln w="19050">
            <a:solidFill>
              <a:srgbClr val="FFD860"/>
            </a:solidFill>
            <a:bevel/>
            <a:headEnd/>
            <a:tailEnd/>
          </a:ln>
        </p:spPr>
        <p:txBody>
          <a:bodyPr ancho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Wingdings" pitchFamily="2" charset="2"/>
              <a:buChar char="Ø"/>
            </a:pPr>
            <a:r>
              <a:rPr lang="en-US" sz="2400" dirty="0" smtClean="0">
                <a:solidFill>
                  <a:srgbClr val="FFD700"/>
                </a:solidFill>
                <a:latin typeface="Times New Roman" pitchFamily="18" charset="0"/>
                <a:cs typeface="Times New Roman" pitchFamily="18" charset="0"/>
              </a:rPr>
              <a:t>The Cumulative Contribution ratio given Variance is that</a:t>
            </a:r>
            <a:r>
              <a:rPr lang="zh-CN" altLang="en-US" sz="2400" dirty="0" smtClean="0">
                <a:solidFill>
                  <a:srgbClr val="FFD700"/>
                </a:solidFill>
                <a:latin typeface="Times New Roman" pitchFamily="18" charset="0"/>
                <a:cs typeface="Times New Roman" pitchFamily="18" charset="0"/>
              </a:rPr>
              <a:t>：</a:t>
            </a:r>
            <a:endParaRPr lang="en-US" altLang="zh-CN" sz="2400" dirty="0" smtClean="0">
              <a:solidFill>
                <a:srgbClr val="FFD700"/>
              </a:solidFill>
              <a:latin typeface="Times New Roman" pitchFamily="18" charset="0"/>
              <a:cs typeface="Times New Roman" pitchFamily="18" charset="0"/>
            </a:endParaRPr>
          </a:p>
          <a:p>
            <a:pPr eaLnBrk="1" hangingPunct="1">
              <a:buFont typeface="Wingdings" pitchFamily="2" charset="2"/>
              <a:buChar char="Ø"/>
            </a:pPr>
            <a:endParaRPr lang="en-US" altLang="zh-CN" sz="2400" dirty="0" smtClean="0">
              <a:solidFill>
                <a:srgbClr val="FFD700"/>
              </a:solidFill>
              <a:latin typeface="Times New Roman" pitchFamily="18" charset="0"/>
              <a:cs typeface="Times New Roman" pitchFamily="18" charset="0"/>
            </a:endParaRPr>
          </a:p>
          <a:p>
            <a:pPr eaLnBrk="1" hangingPunct="1">
              <a:buFont typeface="Wingdings" pitchFamily="2" charset="2"/>
              <a:buChar char="Ø"/>
            </a:pPr>
            <a:endParaRPr lang="en-US" altLang="zh-CN" sz="2400" dirty="0" smtClean="0">
              <a:solidFill>
                <a:srgbClr val="FFD700"/>
              </a:solidFill>
              <a:latin typeface="Times New Roman" pitchFamily="18" charset="0"/>
              <a:cs typeface="Times New Roman" pitchFamily="18" charset="0"/>
            </a:endParaRPr>
          </a:p>
          <a:p>
            <a:pPr eaLnBrk="1" hangingPunct="1">
              <a:buFont typeface="Wingdings" pitchFamily="2" charset="2"/>
              <a:buChar char="Ø"/>
            </a:pPr>
            <a:endParaRPr lang="en-US" altLang="zh-CN" sz="2400" dirty="0" smtClean="0">
              <a:solidFill>
                <a:srgbClr val="FFD700"/>
              </a:solidFill>
              <a:latin typeface="Times New Roman" pitchFamily="18" charset="0"/>
              <a:cs typeface="Times New Roman" pitchFamily="18" charset="0"/>
            </a:endParaRPr>
          </a:p>
          <a:p>
            <a:pPr eaLnBrk="1" hangingPunct="1"/>
            <a:endParaRPr lang="en-US" altLang="zh-CN" sz="2400" dirty="0" smtClean="0">
              <a:solidFill>
                <a:srgbClr val="FFD700"/>
              </a:solidFill>
              <a:latin typeface="Times New Roman" pitchFamily="18" charset="0"/>
              <a:cs typeface="Times New Roman" pitchFamily="18" charset="0"/>
            </a:endParaRPr>
          </a:p>
          <a:p>
            <a:pPr eaLnBrk="1" hangingPunct="1">
              <a:buFont typeface="Wingdings" pitchFamily="2" charset="2"/>
              <a:buChar char="Ø"/>
            </a:pPr>
            <a:r>
              <a:rPr lang="en-US" sz="2400" dirty="0" smtClean="0">
                <a:solidFill>
                  <a:srgbClr val="FFD700"/>
                </a:solidFill>
                <a:latin typeface="Times New Roman" pitchFamily="18" charset="0"/>
                <a:cs typeface="Times New Roman" pitchFamily="18" charset="0"/>
              </a:rPr>
              <a:t>SCORE = XT is that</a:t>
            </a:r>
            <a:r>
              <a:rPr lang="zh-CN" altLang="en-US" sz="2400" dirty="0" smtClean="0">
                <a:solidFill>
                  <a:srgbClr val="FFD700"/>
                </a:solidFill>
                <a:latin typeface="Times New Roman" pitchFamily="18" charset="0"/>
                <a:cs typeface="Times New Roman" pitchFamily="18" charset="0"/>
              </a:rPr>
              <a:t>：</a:t>
            </a:r>
            <a:endParaRPr lang="en-US" altLang="zh-CN" sz="2400" dirty="0" smtClean="0">
              <a:solidFill>
                <a:srgbClr val="FFD700"/>
              </a:solidFill>
              <a:latin typeface="Times New Roman" pitchFamily="18" charset="0"/>
              <a:cs typeface="Times New Roman" pitchFamily="18" charset="0"/>
            </a:endParaRPr>
          </a:p>
          <a:p>
            <a:pPr eaLnBrk="1" hangingPunct="1"/>
            <a:endParaRPr lang="en-US" altLang="zh-CN" sz="2400" dirty="0" smtClean="0">
              <a:solidFill>
                <a:srgbClr val="FFD700"/>
              </a:solidFill>
              <a:latin typeface="Times New Roman" pitchFamily="18" charset="0"/>
              <a:cs typeface="Times New Roman" pitchFamily="18" charset="0"/>
            </a:endParaRPr>
          </a:p>
          <a:p>
            <a:pPr eaLnBrk="1" hangingPunct="1"/>
            <a:endParaRPr lang="zh-CN" altLang="zh-CN" sz="2400" dirty="0">
              <a:solidFill>
                <a:srgbClr val="FFFFFF"/>
              </a:solidFill>
              <a:latin typeface="宋体" panose="02010600030101010101" pitchFamily="2" charset="-122"/>
              <a:sym typeface="宋体" panose="02010600030101010101" pitchFamily="2" charset="-122"/>
            </a:endParaRPr>
          </a:p>
        </p:txBody>
      </p:sp>
      <p:sp>
        <p:nvSpPr>
          <p:cNvPr id="4100" name="TextBox 18"/>
          <p:cNvSpPr>
            <a:spLocks noChangeArrowheads="1"/>
          </p:cNvSpPr>
          <p:nvPr/>
        </p:nvSpPr>
        <p:spPr bwMode="auto">
          <a:xfrm>
            <a:off x="1413848" y="727177"/>
            <a:ext cx="2604223" cy="861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lIns="121912" tIns="60956" rIns="121912" bIns="6095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800" dirty="0" smtClean="0">
                <a:solidFill>
                  <a:srgbClr val="FFD860"/>
                </a:solidFill>
                <a:latin typeface="Times New Roman" pitchFamily="18" charset="0"/>
                <a:ea typeface="方正兰亭黑_GBK" pitchFamily="2" charset="-122"/>
                <a:cs typeface="Times New Roman" pitchFamily="18" charset="0"/>
                <a:sym typeface="方正兰亭黑_GBK" pitchFamily="2" charset="-122"/>
              </a:rPr>
              <a:t>Remarks:</a:t>
            </a:r>
            <a:endParaRPr lang="zh-CN" altLang="en-US" sz="4800" dirty="0">
              <a:solidFill>
                <a:srgbClr val="FFD860"/>
              </a:solidFill>
              <a:latin typeface="Times New Roman" pitchFamily="18" charset="0"/>
              <a:ea typeface="方正兰亭黑_GBK" pitchFamily="2" charset="-122"/>
              <a:cs typeface="Times New Roman" pitchFamily="18" charset="0"/>
              <a:sym typeface="方正兰亭黑_GBK" pitchFamily="2" charset="-122"/>
            </a:endParaRPr>
          </a:p>
        </p:txBody>
      </p:sp>
      <p:sp>
        <p:nvSpPr>
          <p:cNvPr id="1026"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8" name="图片 7" descr="VCCR.jpg"/>
          <p:cNvPicPr>
            <a:picLocks noChangeAspect="1"/>
          </p:cNvPicPr>
          <p:nvPr/>
        </p:nvPicPr>
        <p:blipFill>
          <a:blip r:embed="rId2"/>
          <a:stretch>
            <a:fillRect/>
          </a:stretch>
        </p:blipFill>
        <p:spPr>
          <a:xfrm>
            <a:off x="4727769" y="2028074"/>
            <a:ext cx="2587420" cy="1113836"/>
          </a:xfrm>
          <a:prstGeom prst="rect">
            <a:avLst/>
          </a:prstGeom>
        </p:spPr>
      </p:pic>
      <p:pic>
        <p:nvPicPr>
          <p:cNvPr id="9" name="图片 8" descr="SCORE.jpg"/>
          <p:cNvPicPr>
            <a:picLocks noChangeAspect="1"/>
          </p:cNvPicPr>
          <p:nvPr/>
        </p:nvPicPr>
        <p:blipFill>
          <a:blip r:embed="rId3"/>
          <a:stretch>
            <a:fillRect/>
          </a:stretch>
        </p:blipFill>
        <p:spPr>
          <a:xfrm>
            <a:off x="2824440" y="4011862"/>
            <a:ext cx="6658743" cy="1998352"/>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100"/>
                                        </p:tgtEl>
                                        <p:attrNameLst>
                                          <p:attrName>style.visibility</p:attrName>
                                        </p:attrNameLst>
                                      </p:cBhvr>
                                      <p:to>
                                        <p:strVal val="visible"/>
                                      </p:to>
                                    </p:set>
                                    <p:animEffect>
                                      <p:cBhvr>
                                        <p:cTn id="7" dur="500"/>
                                        <p:tgtEl>
                                          <p:spTgt spid="4100"/>
                                        </p:tgtEl>
                                      </p:cBhvr>
                                    </p:animEffect>
                                  </p:childTnLst>
                                </p:cTn>
                              </p:par>
                            </p:childTnLst>
                          </p:cTn>
                        </p:par>
                        <p:par>
                          <p:cTn id="8" fill="hold" nodeType="afterGroup">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4098"/>
                                        </p:tgtEl>
                                        <p:attrNameLst>
                                          <p:attrName>style.visibility</p:attrName>
                                        </p:attrNameLst>
                                      </p:cBhvr>
                                      <p:to>
                                        <p:strVal val="visible"/>
                                      </p:to>
                                    </p:set>
                                    <p:animEffect>
                                      <p:cBhvr>
                                        <p:cTn id="11"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bldLvl="0" animBg="1" autoUpdateAnimBg="0"/>
      <p:bldP spid="4100" grpId="0" bldLvl="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FEB81031-7A5F-4123-9C28-0E21CA50FE8E}" type="slidenum">
              <a:rPr lang="zh-CN" altLang="en-US">
                <a:solidFill>
                  <a:srgbClr val="898989"/>
                </a:solidFill>
                <a:latin typeface="方正兰亭黑_GBK" pitchFamily="2" charset="-122"/>
                <a:ea typeface="方正兰亭黑_GBK" pitchFamily="2" charset="-122"/>
              </a:rPr>
              <a:pPr eaLnBrk="1" hangingPunct="1"/>
              <a:t>6</a:t>
            </a:fld>
            <a:endParaRPr lang="zh-CN" altLang="en-US" sz="1800"/>
          </a:p>
        </p:txBody>
      </p:sp>
      <p:sp>
        <p:nvSpPr>
          <p:cNvPr id="4100" name="TextBox 18"/>
          <p:cNvSpPr>
            <a:spLocks noChangeArrowheads="1"/>
          </p:cNvSpPr>
          <p:nvPr/>
        </p:nvSpPr>
        <p:spPr bwMode="auto">
          <a:xfrm>
            <a:off x="1148393" y="284756"/>
            <a:ext cx="10075820" cy="954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lIns="121912" tIns="60956" rIns="121912" bIns="6095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5400" dirty="0" smtClean="0">
                <a:solidFill>
                  <a:srgbClr val="FFD860"/>
                </a:solidFill>
                <a:latin typeface="Times New Roman" pitchFamily="18" charset="0"/>
                <a:ea typeface="方正兰亭黑_GBK" pitchFamily="2" charset="-122"/>
                <a:cs typeface="Times New Roman" pitchFamily="18" charset="0"/>
                <a:sym typeface="方正兰亭黑_GBK" pitchFamily="2" charset="-122"/>
              </a:rPr>
              <a:t>Algorithm-2 (Image Compression )</a:t>
            </a:r>
            <a:endParaRPr lang="zh-CN" altLang="en-US" sz="5400" dirty="0">
              <a:solidFill>
                <a:srgbClr val="FFD860"/>
              </a:solidFill>
              <a:latin typeface="Times New Roman" pitchFamily="18" charset="0"/>
              <a:cs typeface="Times New Roman" pitchFamily="18" charset="0"/>
            </a:endParaRPr>
          </a:p>
        </p:txBody>
      </p:sp>
      <p:graphicFrame>
        <p:nvGraphicFramePr>
          <p:cNvPr id="6" name="图示 5"/>
          <p:cNvGraphicFramePr/>
          <p:nvPr>
            <p:extLst>
              <p:ext uri="{D42A27DB-BD31-4B8C-83A1-F6EECF244321}">
                <p14:modId xmlns:p14="http://schemas.microsoft.com/office/powerpoint/2010/main" val="1600040442"/>
              </p:ext>
            </p:extLst>
          </p:nvPr>
        </p:nvGraphicFramePr>
        <p:xfrm>
          <a:off x="1607570" y="1014626"/>
          <a:ext cx="9306232"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100"/>
                                        </p:tgtEl>
                                        <p:attrNameLst>
                                          <p:attrName>style.visibility</p:attrName>
                                        </p:attrNameLst>
                                      </p:cBhvr>
                                      <p:to>
                                        <p:strVal val="visible"/>
                                      </p:to>
                                    </p:set>
                                    <p:animEffect>
                                      <p:cBhvr>
                                        <p:cTn id="7"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0" grpId="0" bldLvl="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FEB81031-7A5F-4123-9C28-0E21CA50FE8E}" type="slidenum">
              <a:rPr lang="zh-CN" altLang="en-US">
                <a:solidFill>
                  <a:srgbClr val="898989"/>
                </a:solidFill>
                <a:latin typeface="方正兰亭黑_GBK" pitchFamily="2" charset="-122"/>
                <a:ea typeface="方正兰亭黑_GBK" pitchFamily="2" charset="-122"/>
              </a:rPr>
              <a:pPr eaLnBrk="1" hangingPunct="1"/>
              <a:t>7</a:t>
            </a:fld>
            <a:endParaRPr lang="zh-CN" altLang="en-US" sz="1800"/>
          </a:p>
        </p:txBody>
      </p:sp>
      <p:sp>
        <p:nvSpPr>
          <p:cNvPr id="4098" name="矩形 5"/>
          <p:cNvSpPr>
            <a:spLocks noChangeArrowheads="1"/>
          </p:cNvSpPr>
          <p:nvPr/>
        </p:nvSpPr>
        <p:spPr bwMode="auto">
          <a:xfrm>
            <a:off x="1427163" y="2109038"/>
            <a:ext cx="9337675" cy="3451123"/>
          </a:xfrm>
          <a:prstGeom prst="rect">
            <a:avLst/>
          </a:prstGeom>
          <a:solidFill>
            <a:srgbClr val="FFD860">
              <a:alpha val="29803"/>
            </a:srgbClr>
          </a:solidFill>
          <a:ln w="19050">
            <a:solidFill>
              <a:srgbClr val="FFD860"/>
            </a:solidFill>
            <a:bevel/>
            <a:headEnd/>
            <a:tailEnd/>
          </a:ln>
        </p:spPr>
        <p:txBody>
          <a:bodyPr ancho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Wingdings" pitchFamily="2" charset="2"/>
              <a:buChar char="Ø"/>
            </a:pPr>
            <a:r>
              <a:rPr lang="en-US" sz="2400" dirty="0" smtClean="0">
                <a:solidFill>
                  <a:srgbClr val="FFD700"/>
                </a:solidFill>
                <a:latin typeface="Times New Roman" pitchFamily="18" charset="0"/>
                <a:cs typeface="Times New Roman" pitchFamily="18" charset="0"/>
              </a:rPr>
              <a:t>The </a:t>
            </a:r>
            <a:r>
              <a:rPr lang="en-US" altLang="zh-CN" sz="2400" dirty="0" smtClean="0">
                <a:solidFill>
                  <a:srgbClr val="FFD700"/>
                </a:solidFill>
                <a:latin typeface="Times New Roman" pitchFamily="18" charset="0"/>
                <a:cs typeface="Times New Roman" pitchFamily="18" charset="0"/>
              </a:rPr>
              <a:t>size of sub-block </a:t>
            </a:r>
            <a:r>
              <a:rPr lang="en-US" sz="2400" dirty="0" smtClean="0">
                <a:solidFill>
                  <a:srgbClr val="FFD700"/>
                </a:solidFill>
                <a:latin typeface="Times New Roman" pitchFamily="18" charset="0"/>
                <a:cs typeface="Times New Roman" pitchFamily="18" charset="0"/>
              </a:rPr>
              <a:t>is </a:t>
            </a:r>
            <a:r>
              <a:rPr lang="zh-CN" altLang="en-US" sz="2400" dirty="0" smtClean="0">
                <a:solidFill>
                  <a:srgbClr val="FFD700"/>
                </a:solidFill>
                <a:latin typeface="Times New Roman" pitchFamily="18" charset="0"/>
                <a:cs typeface="Times New Roman" pitchFamily="18" charset="0"/>
                <a:sym typeface="Wingdings" panose="05000000000000000000" pitchFamily="2" charset="2"/>
              </a:rPr>
              <a:t>：</a:t>
            </a:r>
            <a:r>
              <a:rPr lang="zh-CN" altLang="en-US" sz="2400" dirty="0">
                <a:solidFill>
                  <a:srgbClr val="FFD700"/>
                </a:solidFill>
                <a:latin typeface="Times New Roman" pitchFamily="18" charset="0"/>
                <a:cs typeface="Times New Roman" pitchFamily="18" charset="0"/>
                <a:sym typeface="Wingdings" panose="05000000000000000000" pitchFamily="2" charset="2"/>
              </a:rPr>
              <a:t>（</a:t>
            </a:r>
            <a:r>
              <a:rPr lang="en-US" altLang="zh-CN" sz="2400" dirty="0">
                <a:solidFill>
                  <a:srgbClr val="FFD700"/>
                </a:solidFill>
                <a:latin typeface="Times New Roman" pitchFamily="18" charset="0"/>
                <a:cs typeface="Times New Roman" pitchFamily="18" charset="0"/>
              </a:rPr>
              <a:t>P</a:t>
            </a:r>
            <a:r>
              <a:rPr lang="zh-CN" altLang="en-US" sz="2400" dirty="0">
                <a:solidFill>
                  <a:srgbClr val="FFD700"/>
                </a:solidFill>
                <a:latin typeface="Times New Roman" pitchFamily="18" charset="0"/>
                <a:cs typeface="Times New Roman" pitchFamily="18" charset="0"/>
              </a:rPr>
              <a:t>：</a:t>
            </a:r>
            <a:r>
              <a:rPr lang="zh-CN" altLang="zh-CN" sz="2400" dirty="0">
                <a:solidFill>
                  <a:srgbClr val="FFD700"/>
                </a:solidFill>
                <a:latin typeface="Times New Roman" pitchFamily="18" charset="0"/>
                <a:cs typeface="Times New Roman" pitchFamily="18" charset="0"/>
              </a:rPr>
              <a:t>样本矩阵列数</a:t>
            </a:r>
            <a:r>
              <a:rPr lang="zh-CN" altLang="en-US" sz="2400" dirty="0">
                <a:solidFill>
                  <a:srgbClr val="FFD700"/>
                </a:solidFill>
                <a:latin typeface="Times New Roman" pitchFamily="18" charset="0"/>
                <a:cs typeface="Times New Roman" pitchFamily="18" charset="0"/>
                <a:sym typeface="Wingdings" panose="05000000000000000000" pitchFamily="2" charset="2"/>
              </a:rPr>
              <a:t>）</a:t>
            </a:r>
            <a:endParaRPr lang="en-US" altLang="zh-CN" sz="2400" dirty="0">
              <a:solidFill>
                <a:srgbClr val="FFD700"/>
              </a:solidFill>
              <a:latin typeface="Times New Roman" pitchFamily="18" charset="0"/>
              <a:cs typeface="Times New Roman" pitchFamily="18" charset="0"/>
            </a:endParaRPr>
          </a:p>
          <a:p>
            <a:pPr algn="ctr" eaLnBrk="1" hangingPunct="1">
              <a:lnSpc>
                <a:spcPct val="150000"/>
              </a:lnSpc>
            </a:pPr>
            <a:r>
              <a:rPr lang="en-US" altLang="zh-CN" sz="2400" dirty="0" smtClean="0">
                <a:solidFill>
                  <a:srgbClr val="FFD700"/>
                </a:solidFill>
                <a:latin typeface="Times New Roman" pitchFamily="18" charset="0"/>
                <a:cs typeface="Times New Roman" pitchFamily="18" charset="0"/>
              </a:rPr>
              <a:t>16*16(grayscale image, </a:t>
            </a:r>
            <a:r>
              <a:rPr lang="en-US" altLang="zh-CN" sz="2400" i="1" dirty="0" smtClean="0">
                <a:solidFill>
                  <a:srgbClr val="FFD700"/>
                </a:solidFill>
                <a:latin typeface="Times New Roman" pitchFamily="18" charset="0"/>
                <a:cs typeface="Times New Roman" pitchFamily="18" charset="0"/>
              </a:rPr>
              <a:t>p</a:t>
            </a:r>
            <a:r>
              <a:rPr lang="en-US" altLang="zh-CN" sz="2400" dirty="0" smtClean="0">
                <a:solidFill>
                  <a:srgbClr val="FFD700"/>
                </a:solidFill>
                <a:latin typeface="Times New Roman" pitchFamily="18" charset="0"/>
                <a:cs typeface="Times New Roman" pitchFamily="18" charset="0"/>
              </a:rPr>
              <a:t>=256) or 16*16*3(color image, </a:t>
            </a:r>
            <a:r>
              <a:rPr lang="en-US" altLang="zh-CN" sz="2400" i="1" dirty="0" smtClean="0">
                <a:solidFill>
                  <a:srgbClr val="FFD700"/>
                </a:solidFill>
                <a:latin typeface="Times New Roman" pitchFamily="18" charset="0"/>
                <a:cs typeface="Times New Roman" pitchFamily="18" charset="0"/>
              </a:rPr>
              <a:t>p</a:t>
            </a:r>
            <a:r>
              <a:rPr lang="en-US" altLang="zh-CN" sz="2400" dirty="0" smtClean="0">
                <a:solidFill>
                  <a:srgbClr val="FFD700"/>
                </a:solidFill>
                <a:latin typeface="Times New Roman" pitchFamily="18" charset="0"/>
                <a:cs typeface="Times New Roman" pitchFamily="18" charset="0"/>
              </a:rPr>
              <a:t>=768)</a:t>
            </a:r>
          </a:p>
          <a:p>
            <a:pPr eaLnBrk="1" hangingPunct="1">
              <a:lnSpc>
                <a:spcPct val="150000"/>
              </a:lnSpc>
              <a:buFont typeface="Wingdings" pitchFamily="2" charset="2"/>
              <a:buChar char="Ø"/>
            </a:pPr>
            <a:r>
              <a:rPr lang="en-US" sz="2400" dirty="0" smtClean="0">
                <a:solidFill>
                  <a:srgbClr val="FFD700"/>
                </a:solidFill>
                <a:latin typeface="Times New Roman" pitchFamily="18" charset="0"/>
                <a:cs typeface="Times New Roman" pitchFamily="18" charset="0"/>
              </a:rPr>
              <a:t>The Compression Ratio is that</a:t>
            </a:r>
            <a:r>
              <a:rPr lang="zh-CN" altLang="en-US" sz="2400" dirty="0">
                <a:solidFill>
                  <a:srgbClr val="FFD700"/>
                </a:solidFill>
                <a:latin typeface="Times New Roman" pitchFamily="18" charset="0"/>
                <a:cs typeface="Times New Roman" pitchFamily="18" charset="0"/>
                <a:sym typeface="Wingdings" panose="05000000000000000000" pitchFamily="2" charset="2"/>
              </a:rPr>
              <a:t>：</a:t>
            </a:r>
            <a:r>
              <a:rPr lang="zh-CN" altLang="en-US" sz="2400" dirty="0" smtClean="0">
                <a:solidFill>
                  <a:srgbClr val="FFD700"/>
                </a:solidFill>
                <a:latin typeface="Times New Roman" pitchFamily="18" charset="0"/>
                <a:cs typeface="Times New Roman" pitchFamily="18" charset="0"/>
              </a:rPr>
              <a:t>压缩比</a:t>
            </a:r>
            <a:endParaRPr lang="en-US" altLang="zh-CN" sz="2400" dirty="0" smtClean="0">
              <a:solidFill>
                <a:srgbClr val="FFD700"/>
              </a:solidFill>
              <a:latin typeface="Times New Roman" pitchFamily="18" charset="0"/>
              <a:cs typeface="Times New Roman" pitchFamily="18" charset="0"/>
            </a:endParaRPr>
          </a:p>
          <a:p>
            <a:pPr eaLnBrk="1" hangingPunct="1"/>
            <a:endParaRPr lang="en-US" altLang="zh-CN" sz="2400" dirty="0" smtClean="0">
              <a:solidFill>
                <a:srgbClr val="FFD700"/>
              </a:solidFill>
              <a:latin typeface="Times New Roman" pitchFamily="18" charset="0"/>
              <a:cs typeface="Times New Roman" pitchFamily="18" charset="0"/>
            </a:endParaRPr>
          </a:p>
          <a:p>
            <a:pPr eaLnBrk="1" hangingPunct="1"/>
            <a:endParaRPr lang="zh-CN" altLang="zh-CN" sz="2400" dirty="0">
              <a:solidFill>
                <a:srgbClr val="FFFFFF"/>
              </a:solidFill>
              <a:latin typeface="宋体" panose="02010600030101010101" pitchFamily="2" charset="-122"/>
              <a:sym typeface="宋体" panose="02010600030101010101" pitchFamily="2" charset="-122"/>
            </a:endParaRPr>
          </a:p>
        </p:txBody>
      </p:sp>
      <p:sp>
        <p:nvSpPr>
          <p:cNvPr id="4100" name="TextBox 18"/>
          <p:cNvSpPr>
            <a:spLocks noChangeArrowheads="1"/>
          </p:cNvSpPr>
          <p:nvPr/>
        </p:nvSpPr>
        <p:spPr bwMode="auto">
          <a:xfrm>
            <a:off x="1399100" y="1184377"/>
            <a:ext cx="2604223" cy="861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lIns="121912" tIns="60956" rIns="121912" bIns="6095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800" dirty="0" smtClean="0">
                <a:solidFill>
                  <a:srgbClr val="FFD860"/>
                </a:solidFill>
                <a:latin typeface="Times New Roman" pitchFamily="18" charset="0"/>
                <a:ea typeface="方正兰亭黑_GBK" pitchFamily="2" charset="-122"/>
                <a:cs typeface="Times New Roman" pitchFamily="18" charset="0"/>
                <a:sym typeface="方正兰亭黑_GBK" pitchFamily="2" charset="-122"/>
              </a:rPr>
              <a:t>Remarks:</a:t>
            </a:r>
            <a:endParaRPr lang="zh-CN" altLang="en-US" sz="4800" dirty="0">
              <a:solidFill>
                <a:srgbClr val="FFD860"/>
              </a:solidFill>
              <a:latin typeface="Times New Roman" pitchFamily="18" charset="0"/>
              <a:ea typeface="方正兰亭黑_GBK" pitchFamily="2" charset="-122"/>
              <a:cs typeface="Times New Roman" pitchFamily="18" charset="0"/>
              <a:sym typeface="方正兰亭黑_GBK" pitchFamily="2" charset="-122"/>
            </a:endParaRPr>
          </a:p>
        </p:txBody>
      </p:sp>
      <p:sp>
        <p:nvSpPr>
          <p:cNvPr id="1026"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10" name="图片 9" descr="CR.jpg"/>
          <p:cNvPicPr>
            <a:picLocks noChangeAspect="1"/>
          </p:cNvPicPr>
          <p:nvPr/>
        </p:nvPicPr>
        <p:blipFill>
          <a:blip r:embed="rId2"/>
          <a:stretch>
            <a:fillRect/>
          </a:stretch>
        </p:blipFill>
        <p:spPr>
          <a:xfrm>
            <a:off x="4268346" y="3967283"/>
            <a:ext cx="2899365" cy="1019557"/>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100"/>
                                        </p:tgtEl>
                                        <p:attrNameLst>
                                          <p:attrName>style.visibility</p:attrName>
                                        </p:attrNameLst>
                                      </p:cBhvr>
                                      <p:to>
                                        <p:strVal val="visible"/>
                                      </p:to>
                                    </p:set>
                                    <p:animEffect>
                                      <p:cBhvr>
                                        <p:cTn id="7" dur="500"/>
                                        <p:tgtEl>
                                          <p:spTgt spid="4100"/>
                                        </p:tgtEl>
                                      </p:cBhvr>
                                    </p:animEffect>
                                  </p:childTnLst>
                                </p:cTn>
                              </p:par>
                            </p:childTnLst>
                          </p:cTn>
                        </p:par>
                        <p:par>
                          <p:cTn id="8" fill="hold" nodeType="afterGroup">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4098"/>
                                        </p:tgtEl>
                                        <p:attrNameLst>
                                          <p:attrName>style.visibility</p:attrName>
                                        </p:attrNameLst>
                                      </p:cBhvr>
                                      <p:to>
                                        <p:strVal val="visible"/>
                                      </p:to>
                                    </p:set>
                                    <p:animEffect>
                                      <p:cBhvr>
                                        <p:cTn id="11"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bldLvl="0" animBg="1" autoUpdateAnimBg="0"/>
      <p:bldP spid="4100" grpId="0" bldLvl="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FEB81031-7A5F-4123-9C28-0E21CA50FE8E}" type="slidenum">
              <a:rPr lang="zh-CN" altLang="en-US">
                <a:solidFill>
                  <a:srgbClr val="898989"/>
                </a:solidFill>
                <a:latin typeface="方正兰亭黑_GBK" pitchFamily="2" charset="-122"/>
                <a:ea typeface="方正兰亭黑_GBK" pitchFamily="2" charset="-122"/>
              </a:rPr>
              <a:pPr eaLnBrk="1" hangingPunct="1"/>
              <a:t>8</a:t>
            </a:fld>
            <a:endParaRPr lang="zh-CN" altLang="en-US" sz="1800"/>
          </a:p>
        </p:txBody>
      </p:sp>
      <p:sp>
        <p:nvSpPr>
          <p:cNvPr id="4100" name="TextBox 18"/>
          <p:cNvSpPr>
            <a:spLocks noChangeArrowheads="1"/>
          </p:cNvSpPr>
          <p:nvPr/>
        </p:nvSpPr>
        <p:spPr bwMode="auto">
          <a:xfrm>
            <a:off x="1369613" y="992660"/>
            <a:ext cx="4878884" cy="861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lIns="121912" tIns="60956" rIns="121912" bIns="6095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800" dirty="0" smtClean="0">
                <a:solidFill>
                  <a:srgbClr val="FFD860"/>
                </a:solidFill>
                <a:latin typeface="Times New Roman" pitchFamily="18" charset="0"/>
                <a:ea typeface="方正兰亭黑_GBK" pitchFamily="2" charset="-122"/>
                <a:cs typeface="Times New Roman" pitchFamily="18" charset="0"/>
                <a:sym typeface="方正兰亭黑_GBK" pitchFamily="2" charset="-122"/>
              </a:rPr>
              <a:t>Image Information</a:t>
            </a:r>
            <a:endParaRPr lang="zh-CN" altLang="en-US" sz="4800" dirty="0">
              <a:solidFill>
                <a:srgbClr val="FFD860"/>
              </a:solidFill>
              <a:latin typeface="Times New Roman" pitchFamily="18" charset="0"/>
              <a:cs typeface="Times New Roman" pitchFamily="18" charset="0"/>
            </a:endParaRPr>
          </a:p>
        </p:txBody>
      </p:sp>
      <p:pic>
        <p:nvPicPr>
          <p:cNvPr id="6" name="图片 5" descr="图片信息.jpg"/>
          <p:cNvPicPr>
            <a:picLocks noChangeAspect="1"/>
          </p:cNvPicPr>
          <p:nvPr/>
        </p:nvPicPr>
        <p:blipFill>
          <a:blip r:embed="rId2"/>
          <a:stretch>
            <a:fillRect/>
          </a:stretch>
        </p:blipFill>
        <p:spPr>
          <a:xfrm>
            <a:off x="1463009" y="2008096"/>
            <a:ext cx="9905135" cy="3655296"/>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100"/>
                                        </p:tgtEl>
                                        <p:attrNameLst>
                                          <p:attrName>style.visibility</p:attrName>
                                        </p:attrNameLst>
                                      </p:cBhvr>
                                      <p:to>
                                        <p:strVal val="visible"/>
                                      </p:to>
                                    </p:set>
                                    <p:animEffect>
                                      <p:cBhvr>
                                        <p:cTn id="7"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0" grpId="0" bldLvl="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FEB81031-7A5F-4123-9C28-0E21CA50FE8E}" type="slidenum">
              <a:rPr lang="zh-CN" altLang="en-US">
                <a:solidFill>
                  <a:srgbClr val="898989"/>
                </a:solidFill>
                <a:latin typeface="方正兰亭黑_GBK" pitchFamily="2" charset="-122"/>
                <a:ea typeface="方正兰亭黑_GBK" pitchFamily="2" charset="-122"/>
              </a:rPr>
              <a:pPr eaLnBrk="1" hangingPunct="1"/>
              <a:t>9</a:t>
            </a:fld>
            <a:endParaRPr lang="zh-CN" altLang="en-US" sz="1800"/>
          </a:p>
        </p:txBody>
      </p:sp>
      <p:sp>
        <p:nvSpPr>
          <p:cNvPr id="4100" name="TextBox 18"/>
          <p:cNvSpPr>
            <a:spLocks noChangeArrowheads="1"/>
          </p:cNvSpPr>
          <p:nvPr/>
        </p:nvSpPr>
        <p:spPr bwMode="auto">
          <a:xfrm>
            <a:off x="2122741" y="334262"/>
            <a:ext cx="3601419" cy="861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lIns="121912" tIns="60956" rIns="121912" bIns="6095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800" dirty="0" smtClean="0">
                <a:solidFill>
                  <a:srgbClr val="FFD860"/>
                </a:solidFill>
                <a:latin typeface="Times New Roman" pitchFamily="18" charset="0"/>
                <a:ea typeface="方正兰亭黑_GBK" pitchFamily="2" charset="-122"/>
                <a:cs typeface="Times New Roman" pitchFamily="18" charset="0"/>
                <a:sym typeface="方正兰亭黑_GBK" pitchFamily="2" charset="-122"/>
              </a:rPr>
              <a:t>Coding effect</a:t>
            </a:r>
            <a:endParaRPr lang="zh-CN" altLang="en-US" sz="4800" dirty="0">
              <a:solidFill>
                <a:srgbClr val="FFD860"/>
              </a:solidFill>
              <a:latin typeface="Times New Roman" pitchFamily="18" charset="0"/>
              <a:cs typeface="Times New Roman" pitchFamily="18" charset="0"/>
            </a:endParaRPr>
          </a:p>
        </p:txBody>
      </p:sp>
      <p:pic>
        <p:nvPicPr>
          <p:cNvPr id="6" name="图片 5" descr="编码效果.jpg"/>
          <p:cNvPicPr>
            <a:picLocks noChangeAspect="1"/>
          </p:cNvPicPr>
          <p:nvPr/>
        </p:nvPicPr>
        <p:blipFill>
          <a:blip r:embed="rId2"/>
          <a:stretch>
            <a:fillRect/>
          </a:stretch>
        </p:blipFill>
        <p:spPr>
          <a:xfrm>
            <a:off x="2122741" y="1196028"/>
            <a:ext cx="8147160" cy="4600097"/>
          </a:xfrm>
          <a:prstGeom prst="rect">
            <a:avLst/>
          </a:prstGeom>
        </p:spPr>
      </p:pic>
      <p:sp>
        <p:nvSpPr>
          <p:cNvPr id="9" name="TextBox 8"/>
          <p:cNvSpPr txBox="1"/>
          <p:nvPr/>
        </p:nvSpPr>
        <p:spPr>
          <a:xfrm>
            <a:off x="2138516" y="5928855"/>
            <a:ext cx="8288594" cy="830997"/>
          </a:xfrm>
          <a:prstGeom prst="rect">
            <a:avLst/>
          </a:prstGeom>
          <a:noFill/>
        </p:spPr>
        <p:txBody>
          <a:bodyPr wrap="square" rtlCol="0">
            <a:spAutoFit/>
          </a:bodyPr>
          <a:lstStyle/>
          <a:p>
            <a:r>
              <a:rPr lang="en-US" altLang="zh-CN" sz="2400" dirty="0" smtClean="0">
                <a:solidFill>
                  <a:srgbClr val="FFD860"/>
                </a:solidFill>
                <a:latin typeface="Times New Roman" pitchFamily="18" charset="0"/>
                <a:ea typeface="方正兰亭黑_GBK" pitchFamily="2" charset="-122"/>
                <a:cs typeface="Times New Roman" pitchFamily="18" charset="0"/>
                <a:sym typeface="方正兰亭黑_GBK" pitchFamily="2" charset="-122"/>
              </a:rPr>
              <a:t>Remarks:</a:t>
            </a:r>
          </a:p>
          <a:p>
            <a:r>
              <a:rPr lang="en-US" altLang="zh-CN" sz="2400" dirty="0" smtClean="0">
                <a:solidFill>
                  <a:srgbClr val="FFD860"/>
                </a:solidFill>
                <a:latin typeface="Times New Roman" pitchFamily="18" charset="0"/>
                <a:ea typeface="方正兰亭黑_GBK" pitchFamily="2" charset="-122"/>
                <a:cs typeface="Times New Roman" pitchFamily="18" charset="0"/>
                <a:sym typeface="方正兰亭黑_GBK" pitchFamily="2" charset="-122"/>
              </a:rPr>
              <a:t>PCN</a:t>
            </a:r>
            <a:r>
              <a:rPr lang="zh-CN" altLang="en-US" sz="2400" dirty="0" smtClean="0">
                <a:solidFill>
                  <a:srgbClr val="FFD860"/>
                </a:solidFill>
                <a:latin typeface="Times New Roman" pitchFamily="18" charset="0"/>
                <a:ea typeface="方正兰亭黑_GBK" pitchFamily="2" charset="-122"/>
                <a:cs typeface="Times New Roman" pitchFamily="18" charset="0"/>
                <a:sym typeface="方正兰亭黑_GBK" pitchFamily="2" charset="-122"/>
              </a:rPr>
              <a:t>：主成分个数</a:t>
            </a:r>
            <a:r>
              <a:rPr lang="en-US" altLang="zh-CN" sz="2400" dirty="0">
                <a:solidFill>
                  <a:srgbClr val="FFD860"/>
                </a:solidFill>
                <a:latin typeface="Times New Roman" pitchFamily="18" charset="0"/>
                <a:ea typeface="方正兰亭黑_GBK" pitchFamily="2" charset="-122"/>
                <a:cs typeface="Times New Roman" pitchFamily="18" charset="0"/>
                <a:sym typeface="方正兰亭黑_GBK" pitchFamily="2" charset="-122"/>
              </a:rPr>
              <a:t> </a:t>
            </a:r>
            <a:r>
              <a:rPr lang="en-US" altLang="zh-CN" sz="2400" dirty="0" smtClean="0">
                <a:solidFill>
                  <a:srgbClr val="FFD860"/>
                </a:solidFill>
                <a:latin typeface="Times New Roman" pitchFamily="18" charset="0"/>
                <a:ea typeface="方正兰亭黑_GBK" pitchFamily="2" charset="-122"/>
                <a:cs typeface="Times New Roman" pitchFamily="18" charset="0"/>
                <a:sym typeface="方正兰亭黑_GBK" pitchFamily="2" charset="-122"/>
              </a:rPr>
              <a:t>    CR</a:t>
            </a:r>
            <a:r>
              <a:rPr lang="zh-CN" altLang="en-US" sz="2400" dirty="0" smtClean="0">
                <a:solidFill>
                  <a:srgbClr val="FFD860"/>
                </a:solidFill>
                <a:latin typeface="Times New Roman" pitchFamily="18" charset="0"/>
                <a:ea typeface="方正兰亭黑_GBK" pitchFamily="2" charset="-122"/>
                <a:cs typeface="Times New Roman" pitchFamily="18" charset="0"/>
                <a:sym typeface="方正兰亭黑_GBK" pitchFamily="2" charset="-122"/>
              </a:rPr>
              <a:t>：压缩比     </a:t>
            </a:r>
            <a:r>
              <a:rPr lang="en-US" altLang="zh-CN" sz="2400" dirty="0" smtClean="0">
                <a:solidFill>
                  <a:srgbClr val="FFD860"/>
                </a:solidFill>
                <a:latin typeface="Times New Roman" pitchFamily="18" charset="0"/>
                <a:ea typeface="方正兰亭黑_GBK" pitchFamily="2" charset="-122"/>
                <a:cs typeface="Times New Roman" pitchFamily="18" charset="0"/>
                <a:sym typeface="方正兰亭黑_GBK" pitchFamily="2" charset="-122"/>
              </a:rPr>
              <a:t>VCCR</a:t>
            </a:r>
            <a:r>
              <a:rPr lang="zh-CN" altLang="en-US" sz="2400" dirty="0" smtClean="0">
                <a:solidFill>
                  <a:srgbClr val="FFD860"/>
                </a:solidFill>
                <a:latin typeface="Times New Roman" pitchFamily="18" charset="0"/>
                <a:ea typeface="方正兰亭黑_GBK" pitchFamily="2" charset="-122"/>
                <a:cs typeface="Times New Roman" pitchFamily="18" charset="0"/>
                <a:sym typeface="方正兰亭黑_GBK" pitchFamily="2" charset="-122"/>
              </a:rPr>
              <a:t>：方差累计贡献率</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100"/>
                                        </p:tgtEl>
                                        <p:attrNameLst>
                                          <p:attrName>style.visibility</p:attrName>
                                        </p:attrNameLst>
                                      </p:cBhvr>
                                      <p:to>
                                        <p:strVal val="visible"/>
                                      </p:to>
                                    </p:set>
                                    <p:animEffect>
                                      <p:cBhvr>
                                        <p:cTn id="7"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0" grpId="0" bldLvl="0" autoUpdateAnimBg="0"/>
    </p:bldLst>
  </p:timing>
</p:sld>
</file>

<file path=ppt/theme/theme1.xml><?xml version="1.0" encoding="utf-8"?>
<a:theme xmlns:a="http://schemas.openxmlformats.org/drawingml/2006/main" name="Office 主题">
  <a:themeElements>
    <a:clrScheme name="平衡">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主题">
      <a:majorFont>
        <a:latin typeface="方正兰亭黑_GBK"/>
        <a:ea typeface="方正兰亭黑_GBK"/>
        <a:cs typeface=""/>
      </a:majorFont>
      <a:minorFont>
        <a:latin typeface="方正兰亭黑_GBK"/>
        <a:ea typeface="方正兰亭黑_GBK"/>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1166</TotalTime>
  <Pages>0</Pages>
  <Words>1344</Words>
  <Characters>0</Characters>
  <Application>Microsoft Office PowerPoint</Application>
  <DocSecurity>0</DocSecurity>
  <PresentationFormat>宽屏</PresentationFormat>
  <Lines>0</Lines>
  <Paragraphs>116</Paragraphs>
  <Slides>20</Slides>
  <Notes>7</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20</vt:i4>
      </vt:variant>
    </vt:vector>
  </HeadingPairs>
  <TitlesOfParts>
    <vt:vector size="33" baseType="lpstr">
      <vt:lpstr>Calibri</vt:lpstr>
      <vt:lpstr>方正兰亭黑_GBK</vt:lpstr>
      <vt:lpstr>仿宋</vt:lpstr>
      <vt:lpstr>隶书</vt:lpstr>
      <vt:lpstr>宋体</vt:lpstr>
      <vt:lpstr>Arial</vt:lpstr>
      <vt:lpstr>Arial Black</vt:lpstr>
      <vt:lpstr>Calibri Light</vt:lpstr>
      <vt:lpstr>Cambria Math</vt:lpstr>
      <vt:lpstr>Impact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微软用户</dc:creator>
  <cp:lastModifiedBy>Shen Devin</cp:lastModifiedBy>
  <cp:revision>1702</cp:revision>
  <dcterms:created xsi:type="dcterms:W3CDTF">2014-10-29T09:18:00Z</dcterms:created>
  <dcterms:modified xsi:type="dcterms:W3CDTF">2018-12-20T06:31:42Z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2052-9.1.0.4994</vt:lpwstr>
  </property>
</Properties>
</file>